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20104100" cy="11309350"/>
  <p:notesSz cx="20104100" cy="11309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9746" y="489124"/>
            <a:ext cx="19183985" cy="2727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09657" y="2071811"/>
            <a:ext cx="19084925" cy="6629400"/>
          </a:xfrm>
          <a:custGeom>
            <a:avLst/>
            <a:gdLst/>
            <a:ahLst/>
            <a:cxnLst/>
            <a:rect l="l" t="t" r="r" b="b"/>
            <a:pathLst>
              <a:path w="19084925" h="6629400">
                <a:moveTo>
                  <a:pt x="17564828" y="0"/>
                </a:moveTo>
                <a:lnTo>
                  <a:pt x="1519956" y="0"/>
                </a:lnTo>
                <a:lnTo>
                  <a:pt x="1187629" y="1596"/>
                </a:lnTo>
                <a:lnTo>
                  <a:pt x="1075258" y="4381"/>
                </a:lnTo>
                <a:lnTo>
                  <a:pt x="1023110" y="6539"/>
                </a:lnTo>
                <a:lnTo>
                  <a:pt x="973532" y="9311"/>
                </a:lnTo>
                <a:lnTo>
                  <a:pt x="926433" y="12772"/>
                </a:lnTo>
                <a:lnTo>
                  <a:pt x="881720" y="17000"/>
                </a:lnTo>
                <a:lnTo>
                  <a:pt x="839301" y="22071"/>
                </a:lnTo>
                <a:lnTo>
                  <a:pt x="799085" y="28061"/>
                </a:lnTo>
                <a:lnTo>
                  <a:pt x="760981" y="35048"/>
                </a:lnTo>
                <a:lnTo>
                  <a:pt x="690737" y="52316"/>
                </a:lnTo>
                <a:lnTo>
                  <a:pt x="627836" y="74489"/>
                </a:lnTo>
                <a:lnTo>
                  <a:pt x="580261" y="93307"/>
                </a:lnTo>
                <a:lnTo>
                  <a:pt x="534046" y="114599"/>
                </a:lnTo>
                <a:lnTo>
                  <a:pt x="489270" y="138287"/>
                </a:lnTo>
                <a:lnTo>
                  <a:pt x="446012" y="164290"/>
                </a:lnTo>
                <a:lnTo>
                  <a:pt x="404353" y="192529"/>
                </a:lnTo>
                <a:lnTo>
                  <a:pt x="364372" y="222925"/>
                </a:lnTo>
                <a:lnTo>
                  <a:pt x="326149" y="255397"/>
                </a:lnTo>
                <a:lnTo>
                  <a:pt x="289763" y="289865"/>
                </a:lnTo>
                <a:lnTo>
                  <a:pt x="255294" y="326251"/>
                </a:lnTo>
                <a:lnTo>
                  <a:pt x="222822" y="364475"/>
                </a:lnTo>
                <a:lnTo>
                  <a:pt x="192427" y="404456"/>
                </a:lnTo>
                <a:lnTo>
                  <a:pt x="164188" y="446115"/>
                </a:lnTo>
                <a:lnTo>
                  <a:pt x="138185" y="489372"/>
                </a:lnTo>
                <a:lnTo>
                  <a:pt x="114497" y="534149"/>
                </a:lnTo>
                <a:lnTo>
                  <a:pt x="93204" y="580364"/>
                </a:lnTo>
                <a:lnTo>
                  <a:pt x="74387" y="627938"/>
                </a:lnTo>
                <a:lnTo>
                  <a:pt x="52214" y="690840"/>
                </a:lnTo>
                <a:lnTo>
                  <a:pt x="34945" y="761083"/>
                </a:lnTo>
                <a:lnTo>
                  <a:pt x="27959" y="799188"/>
                </a:lnTo>
                <a:lnTo>
                  <a:pt x="21968" y="839404"/>
                </a:lnTo>
                <a:lnTo>
                  <a:pt x="16898" y="881822"/>
                </a:lnTo>
                <a:lnTo>
                  <a:pt x="12670" y="926535"/>
                </a:lnTo>
                <a:lnTo>
                  <a:pt x="9209" y="973635"/>
                </a:lnTo>
                <a:lnTo>
                  <a:pt x="6437" y="1023212"/>
                </a:lnTo>
                <a:lnTo>
                  <a:pt x="4278" y="1075360"/>
                </a:lnTo>
                <a:lnTo>
                  <a:pt x="2656" y="1130169"/>
                </a:lnTo>
                <a:lnTo>
                  <a:pt x="1494" y="1187731"/>
                </a:lnTo>
                <a:lnTo>
                  <a:pt x="715" y="1248139"/>
                </a:lnTo>
                <a:lnTo>
                  <a:pt x="242" y="1311484"/>
                </a:lnTo>
                <a:lnTo>
                  <a:pt x="0" y="1377857"/>
                </a:lnTo>
                <a:lnTo>
                  <a:pt x="0" y="5251275"/>
                </a:lnTo>
                <a:lnTo>
                  <a:pt x="242" y="5317649"/>
                </a:lnTo>
                <a:lnTo>
                  <a:pt x="715" y="5380994"/>
                </a:lnTo>
                <a:lnTo>
                  <a:pt x="1494" y="5441402"/>
                </a:lnTo>
                <a:lnTo>
                  <a:pt x="2656" y="5498964"/>
                </a:lnTo>
                <a:lnTo>
                  <a:pt x="4278" y="5553773"/>
                </a:lnTo>
                <a:lnTo>
                  <a:pt x="6437" y="5605921"/>
                </a:lnTo>
                <a:lnTo>
                  <a:pt x="9209" y="5655498"/>
                </a:lnTo>
                <a:lnTo>
                  <a:pt x="12670" y="5702598"/>
                </a:lnTo>
                <a:lnTo>
                  <a:pt x="16898" y="5747311"/>
                </a:lnTo>
                <a:lnTo>
                  <a:pt x="21968" y="5789729"/>
                </a:lnTo>
                <a:lnTo>
                  <a:pt x="27959" y="5829945"/>
                </a:lnTo>
                <a:lnTo>
                  <a:pt x="34945" y="5868050"/>
                </a:lnTo>
                <a:lnTo>
                  <a:pt x="52214" y="5938294"/>
                </a:lnTo>
                <a:lnTo>
                  <a:pt x="74387" y="6001195"/>
                </a:lnTo>
                <a:lnTo>
                  <a:pt x="93204" y="6048769"/>
                </a:lnTo>
                <a:lnTo>
                  <a:pt x="114497" y="6094985"/>
                </a:lnTo>
                <a:lnTo>
                  <a:pt x="138185" y="6139761"/>
                </a:lnTo>
                <a:lnTo>
                  <a:pt x="164188" y="6183018"/>
                </a:lnTo>
                <a:lnTo>
                  <a:pt x="192427" y="6224678"/>
                </a:lnTo>
                <a:lnTo>
                  <a:pt x="222822" y="6264659"/>
                </a:lnTo>
                <a:lnTo>
                  <a:pt x="255294" y="6302882"/>
                </a:lnTo>
                <a:lnTo>
                  <a:pt x="289763" y="6339268"/>
                </a:lnTo>
                <a:lnTo>
                  <a:pt x="326149" y="6373737"/>
                </a:lnTo>
                <a:lnTo>
                  <a:pt x="364372" y="6406209"/>
                </a:lnTo>
                <a:lnTo>
                  <a:pt x="404353" y="6436604"/>
                </a:lnTo>
                <a:lnTo>
                  <a:pt x="446012" y="6464843"/>
                </a:lnTo>
                <a:lnTo>
                  <a:pt x="489270" y="6490846"/>
                </a:lnTo>
                <a:lnTo>
                  <a:pt x="534046" y="6514534"/>
                </a:lnTo>
                <a:lnTo>
                  <a:pt x="580261" y="6535826"/>
                </a:lnTo>
                <a:lnTo>
                  <a:pt x="627836" y="6554644"/>
                </a:lnTo>
                <a:lnTo>
                  <a:pt x="690737" y="6576817"/>
                </a:lnTo>
                <a:lnTo>
                  <a:pt x="760981" y="6594086"/>
                </a:lnTo>
                <a:lnTo>
                  <a:pt x="799085" y="6601072"/>
                </a:lnTo>
                <a:lnTo>
                  <a:pt x="839301" y="6607063"/>
                </a:lnTo>
                <a:lnTo>
                  <a:pt x="881720" y="6612133"/>
                </a:lnTo>
                <a:lnTo>
                  <a:pt x="926433" y="6616361"/>
                </a:lnTo>
                <a:lnTo>
                  <a:pt x="973532" y="6619823"/>
                </a:lnTo>
                <a:lnTo>
                  <a:pt x="1023110" y="6622594"/>
                </a:lnTo>
                <a:lnTo>
                  <a:pt x="1075258" y="6624753"/>
                </a:lnTo>
                <a:lnTo>
                  <a:pt x="1187629" y="6627537"/>
                </a:lnTo>
                <a:lnTo>
                  <a:pt x="1519956" y="6629134"/>
                </a:lnTo>
                <a:lnTo>
                  <a:pt x="17564828" y="6629134"/>
                </a:lnTo>
                <a:lnTo>
                  <a:pt x="17637534" y="6629121"/>
                </a:lnTo>
                <a:lnTo>
                  <a:pt x="17707028" y="6629032"/>
                </a:lnTo>
                <a:lnTo>
                  <a:pt x="17773402" y="6628789"/>
                </a:lnTo>
                <a:lnTo>
                  <a:pt x="17836747" y="6628316"/>
                </a:lnTo>
                <a:lnTo>
                  <a:pt x="17954717" y="6626375"/>
                </a:lnTo>
                <a:lnTo>
                  <a:pt x="18009526" y="6624753"/>
                </a:lnTo>
                <a:lnTo>
                  <a:pt x="18061674" y="6622594"/>
                </a:lnTo>
                <a:lnTo>
                  <a:pt x="18111251" y="6619823"/>
                </a:lnTo>
                <a:lnTo>
                  <a:pt x="18158350" y="6616361"/>
                </a:lnTo>
                <a:lnTo>
                  <a:pt x="18203063" y="6612133"/>
                </a:lnTo>
                <a:lnTo>
                  <a:pt x="18245482" y="6607063"/>
                </a:lnTo>
                <a:lnTo>
                  <a:pt x="18285698" y="6601072"/>
                </a:lnTo>
                <a:lnTo>
                  <a:pt x="18323802" y="6594086"/>
                </a:lnTo>
                <a:lnTo>
                  <a:pt x="18394046" y="6576817"/>
                </a:lnTo>
                <a:lnTo>
                  <a:pt x="18456947" y="6554644"/>
                </a:lnTo>
                <a:lnTo>
                  <a:pt x="18504522" y="6535826"/>
                </a:lnTo>
                <a:lnTo>
                  <a:pt x="18550738" y="6514534"/>
                </a:lnTo>
                <a:lnTo>
                  <a:pt x="18595514" y="6490846"/>
                </a:lnTo>
                <a:lnTo>
                  <a:pt x="18638772" y="6464843"/>
                </a:lnTo>
                <a:lnTo>
                  <a:pt x="18680431" y="6436604"/>
                </a:lnTo>
                <a:lnTo>
                  <a:pt x="18720412" y="6406209"/>
                </a:lnTo>
                <a:lnTo>
                  <a:pt x="18758635" y="6373737"/>
                </a:lnTo>
                <a:lnTo>
                  <a:pt x="18795021" y="6339268"/>
                </a:lnTo>
                <a:lnTo>
                  <a:pt x="18829489" y="6302882"/>
                </a:lnTo>
                <a:lnTo>
                  <a:pt x="18861961" y="6264659"/>
                </a:lnTo>
                <a:lnTo>
                  <a:pt x="18892356" y="6224678"/>
                </a:lnTo>
                <a:lnTo>
                  <a:pt x="18920595" y="6183018"/>
                </a:lnTo>
                <a:lnTo>
                  <a:pt x="18946598" y="6139761"/>
                </a:lnTo>
                <a:lnTo>
                  <a:pt x="18970286" y="6094985"/>
                </a:lnTo>
                <a:lnTo>
                  <a:pt x="18991579" y="6048769"/>
                </a:lnTo>
                <a:lnTo>
                  <a:pt x="19010396" y="6001195"/>
                </a:lnTo>
                <a:lnTo>
                  <a:pt x="19032570" y="5938294"/>
                </a:lnTo>
                <a:lnTo>
                  <a:pt x="19049838" y="5868050"/>
                </a:lnTo>
                <a:lnTo>
                  <a:pt x="19056825" y="5829945"/>
                </a:lnTo>
                <a:lnTo>
                  <a:pt x="19062815" y="5789729"/>
                </a:lnTo>
                <a:lnTo>
                  <a:pt x="19067886" y="5747311"/>
                </a:lnTo>
                <a:lnTo>
                  <a:pt x="19072114" y="5702598"/>
                </a:lnTo>
                <a:lnTo>
                  <a:pt x="19075575" y="5655498"/>
                </a:lnTo>
                <a:lnTo>
                  <a:pt x="19078347" y="5605921"/>
                </a:lnTo>
                <a:lnTo>
                  <a:pt x="19080505" y="5553773"/>
                </a:lnTo>
                <a:lnTo>
                  <a:pt x="19082127" y="5498964"/>
                </a:lnTo>
                <a:lnTo>
                  <a:pt x="19083290" y="5441402"/>
                </a:lnTo>
                <a:lnTo>
                  <a:pt x="19084069" y="5380994"/>
                </a:lnTo>
                <a:lnTo>
                  <a:pt x="19084541" y="5317649"/>
                </a:lnTo>
                <a:lnTo>
                  <a:pt x="19084784" y="5251275"/>
                </a:lnTo>
                <a:lnTo>
                  <a:pt x="19084784" y="1377857"/>
                </a:lnTo>
                <a:lnTo>
                  <a:pt x="19084541" y="1311484"/>
                </a:lnTo>
                <a:lnTo>
                  <a:pt x="19084069" y="1248139"/>
                </a:lnTo>
                <a:lnTo>
                  <a:pt x="19083290" y="1187731"/>
                </a:lnTo>
                <a:lnTo>
                  <a:pt x="19082127" y="1130169"/>
                </a:lnTo>
                <a:lnTo>
                  <a:pt x="19080505" y="1075360"/>
                </a:lnTo>
                <a:lnTo>
                  <a:pt x="19078347" y="1023212"/>
                </a:lnTo>
                <a:lnTo>
                  <a:pt x="19075575" y="973635"/>
                </a:lnTo>
                <a:lnTo>
                  <a:pt x="19072114" y="926535"/>
                </a:lnTo>
                <a:lnTo>
                  <a:pt x="19067886" y="881822"/>
                </a:lnTo>
                <a:lnTo>
                  <a:pt x="19062815" y="839404"/>
                </a:lnTo>
                <a:lnTo>
                  <a:pt x="19056825" y="799188"/>
                </a:lnTo>
                <a:lnTo>
                  <a:pt x="19049838" y="761083"/>
                </a:lnTo>
                <a:lnTo>
                  <a:pt x="19032570" y="690840"/>
                </a:lnTo>
                <a:lnTo>
                  <a:pt x="19010396" y="627938"/>
                </a:lnTo>
                <a:lnTo>
                  <a:pt x="18991579" y="580364"/>
                </a:lnTo>
                <a:lnTo>
                  <a:pt x="18970286" y="534149"/>
                </a:lnTo>
                <a:lnTo>
                  <a:pt x="18946598" y="489372"/>
                </a:lnTo>
                <a:lnTo>
                  <a:pt x="18920595" y="446115"/>
                </a:lnTo>
                <a:lnTo>
                  <a:pt x="18892356" y="404456"/>
                </a:lnTo>
                <a:lnTo>
                  <a:pt x="18861961" y="364475"/>
                </a:lnTo>
                <a:lnTo>
                  <a:pt x="18829489" y="326251"/>
                </a:lnTo>
                <a:lnTo>
                  <a:pt x="18795021" y="289865"/>
                </a:lnTo>
                <a:lnTo>
                  <a:pt x="18758635" y="255397"/>
                </a:lnTo>
                <a:lnTo>
                  <a:pt x="18720412" y="222925"/>
                </a:lnTo>
                <a:lnTo>
                  <a:pt x="18680431" y="192529"/>
                </a:lnTo>
                <a:lnTo>
                  <a:pt x="18638772" y="164290"/>
                </a:lnTo>
                <a:lnTo>
                  <a:pt x="18595514" y="138287"/>
                </a:lnTo>
                <a:lnTo>
                  <a:pt x="18550738" y="114599"/>
                </a:lnTo>
                <a:lnTo>
                  <a:pt x="18504522" y="93307"/>
                </a:lnTo>
                <a:lnTo>
                  <a:pt x="18456947" y="74489"/>
                </a:lnTo>
                <a:lnTo>
                  <a:pt x="18394046" y="52316"/>
                </a:lnTo>
                <a:lnTo>
                  <a:pt x="18323802" y="35048"/>
                </a:lnTo>
                <a:lnTo>
                  <a:pt x="18285698" y="28061"/>
                </a:lnTo>
                <a:lnTo>
                  <a:pt x="18245482" y="22071"/>
                </a:lnTo>
                <a:lnTo>
                  <a:pt x="18203063" y="17000"/>
                </a:lnTo>
                <a:lnTo>
                  <a:pt x="18158350" y="12772"/>
                </a:lnTo>
                <a:lnTo>
                  <a:pt x="18111251" y="9311"/>
                </a:lnTo>
                <a:lnTo>
                  <a:pt x="18061674" y="6539"/>
                </a:lnTo>
                <a:lnTo>
                  <a:pt x="18009526" y="4381"/>
                </a:lnTo>
                <a:lnTo>
                  <a:pt x="17897155" y="1596"/>
                </a:lnTo>
                <a:lnTo>
                  <a:pt x="17564828" y="0"/>
                </a:lnTo>
                <a:close/>
              </a:path>
            </a:pathLst>
          </a:custGeom>
          <a:solidFill>
            <a:srgbClr val="F0F4F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302" y="2545418"/>
            <a:ext cx="18433868" cy="5701051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761663" y="2692499"/>
            <a:ext cx="2874645" cy="3397250"/>
          </a:xfrm>
          <a:custGeom>
            <a:avLst/>
            <a:gdLst/>
            <a:ahLst/>
            <a:cxnLst/>
            <a:rect l="l" t="t" r="r" b="b"/>
            <a:pathLst>
              <a:path w="2874645" h="3397250">
                <a:moveTo>
                  <a:pt x="588067" y="3396720"/>
                </a:moveTo>
                <a:lnTo>
                  <a:pt x="2285996" y="3396720"/>
                </a:lnTo>
                <a:lnTo>
                  <a:pt x="2355828" y="3396636"/>
                </a:lnTo>
                <a:lnTo>
                  <a:pt x="2417812" y="3396048"/>
                </a:lnTo>
                <a:lnTo>
                  <a:pt x="2472551" y="3394452"/>
                </a:lnTo>
                <a:lnTo>
                  <a:pt x="2520648" y="3391343"/>
                </a:lnTo>
                <a:lnTo>
                  <a:pt x="2562709" y="3386218"/>
                </a:lnTo>
                <a:lnTo>
                  <a:pt x="2631132" y="3367902"/>
                </a:lnTo>
                <a:lnTo>
                  <a:pt x="2679029" y="3346376"/>
                </a:lnTo>
                <a:lnTo>
                  <a:pt x="2722821" y="3318407"/>
                </a:lnTo>
                <a:lnTo>
                  <a:pt x="2761923" y="3284579"/>
                </a:lnTo>
                <a:lnTo>
                  <a:pt x="2795751" y="3245477"/>
                </a:lnTo>
                <a:lnTo>
                  <a:pt x="2823720" y="3201685"/>
                </a:lnTo>
                <a:lnTo>
                  <a:pt x="2845246" y="3153788"/>
                </a:lnTo>
                <a:lnTo>
                  <a:pt x="2863561" y="3085365"/>
                </a:lnTo>
                <a:lnTo>
                  <a:pt x="2868686" y="3043305"/>
                </a:lnTo>
                <a:lnTo>
                  <a:pt x="2871794" y="2995207"/>
                </a:lnTo>
                <a:lnTo>
                  <a:pt x="2873391" y="2940469"/>
                </a:lnTo>
                <a:lnTo>
                  <a:pt x="2873979" y="2878485"/>
                </a:lnTo>
                <a:lnTo>
                  <a:pt x="2874063" y="2808653"/>
                </a:lnTo>
                <a:lnTo>
                  <a:pt x="2874063" y="588067"/>
                </a:lnTo>
                <a:lnTo>
                  <a:pt x="2873979" y="518234"/>
                </a:lnTo>
                <a:lnTo>
                  <a:pt x="2873391" y="456251"/>
                </a:lnTo>
                <a:lnTo>
                  <a:pt x="2871794" y="401512"/>
                </a:lnTo>
                <a:lnTo>
                  <a:pt x="2868686" y="353415"/>
                </a:lnTo>
                <a:lnTo>
                  <a:pt x="2863561" y="311354"/>
                </a:lnTo>
                <a:lnTo>
                  <a:pt x="2845246" y="242931"/>
                </a:lnTo>
                <a:lnTo>
                  <a:pt x="2823720" y="195034"/>
                </a:lnTo>
                <a:lnTo>
                  <a:pt x="2795751" y="151242"/>
                </a:lnTo>
                <a:lnTo>
                  <a:pt x="2761923" y="112140"/>
                </a:lnTo>
                <a:lnTo>
                  <a:pt x="2722821" y="78312"/>
                </a:lnTo>
                <a:lnTo>
                  <a:pt x="2679029" y="50343"/>
                </a:lnTo>
                <a:lnTo>
                  <a:pt x="2631132" y="28817"/>
                </a:lnTo>
                <a:lnTo>
                  <a:pt x="2562709" y="10502"/>
                </a:lnTo>
                <a:lnTo>
                  <a:pt x="2520648" y="5377"/>
                </a:lnTo>
                <a:lnTo>
                  <a:pt x="2472551" y="2268"/>
                </a:lnTo>
                <a:lnTo>
                  <a:pt x="2417812" y="672"/>
                </a:lnTo>
                <a:lnTo>
                  <a:pt x="2355828" y="84"/>
                </a:lnTo>
                <a:lnTo>
                  <a:pt x="2285996" y="0"/>
                </a:lnTo>
                <a:lnTo>
                  <a:pt x="588067" y="0"/>
                </a:lnTo>
                <a:lnTo>
                  <a:pt x="518234" y="84"/>
                </a:lnTo>
                <a:lnTo>
                  <a:pt x="456251" y="672"/>
                </a:lnTo>
                <a:lnTo>
                  <a:pt x="401512" y="2268"/>
                </a:lnTo>
                <a:lnTo>
                  <a:pt x="353415" y="5377"/>
                </a:lnTo>
                <a:lnTo>
                  <a:pt x="311354" y="10502"/>
                </a:lnTo>
                <a:lnTo>
                  <a:pt x="242931" y="28817"/>
                </a:lnTo>
                <a:lnTo>
                  <a:pt x="195034" y="50343"/>
                </a:lnTo>
                <a:lnTo>
                  <a:pt x="151242" y="78312"/>
                </a:lnTo>
                <a:lnTo>
                  <a:pt x="112140" y="112140"/>
                </a:lnTo>
                <a:lnTo>
                  <a:pt x="78312" y="151242"/>
                </a:lnTo>
                <a:lnTo>
                  <a:pt x="50343" y="195034"/>
                </a:lnTo>
                <a:lnTo>
                  <a:pt x="28817" y="242931"/>
                </a:lnTo>
                <a:lnTo>
                  <a:pt x="10502" y="311354"/>
                </a:lnTo>
                <a:lnTo>
                  <a:pt x="5377" y="353415"/>
                </a:lnTo>
                <a:lnTo>
                  <a:pt x="2268" y="401512"/>
                </a:lnTo>
                <a:lnTo>
                  <a:pt x="672" y="456251"/>
                </a:lnTo>
                <a:lnTo>
                  <a:pt x="84" y="518234"/>
                </a:lnTo>
                <a:lnTo>
                  <a:pt x="0" y="588067"/>
                </a:lnTo>
                <a:lnTo>
                  <a:pt x="0" y="2808653"/>
                </a:lnTo>
                <a:lnTo>
                  <a:pt x="84" y="2878485"/>
                </a:lnTo>
                <a:lnTo>
                  <a:pt x="672" y="2940469"/>
                </a:lnTo>
                <a:lnTo>
                  <a:pt x="2268" y="2995207"/>
                </a:lnTo>
                <a:lnTo>
                  <a:pt x="5377" y="3043305"/>
                </a:lnTo>
                <a:lnTo>
                  <a:pt x="10502" y="3085365"/>
                </a:lnTo>
                <a:lnTo>
                  <a:pt x="28817" y="3153788"/>
                </a:lnTo>
                <a:lnTo>
                  <a:pt x="50343" y="3201685"/>
                </a:lnTo>
                <a:lnTo>
                  <a:pt x="78312" y="3245477"/>
                </a:lnTo>
                <a:lnTo>
                  <a:pt x="112140" y="3284579"/>
                </a:lnTo>
                <a:lnTo>
                  <a:pt x="151242" y="3318407"/>
                </a:lnTo>
                <a:lnTo>
                  <a:pt x="195034" y="3346376"/>
                </a:lnTo>
                <a:lnTo>
                  <a:pt x="242931" y="3367902"/>
                </a:lnTo>
                <a:lnTo>
                  <a:pt x="311354" y="3386218"/>
                </a:lnTo>
                <a:lnTo>
                  <a:pt x="353415" y="3391343"/>
                </a:lnTo>
                <a:lnTo>
                  <a:pt x="401512" y="3394452"/>
                </a:lnTo>
                <a:lnTo>
                  <a:pt x="456251" y="3396048"/>
                </a:lnTo>
                <a:lnTo>
                  <a:pt x="518234" y="3396636"/>
                </a:lnTo>
                <a:lnTo>
                  <a:pt x="588067" y="3396720"/>
                </a:lnTo>
                <a:close/>
              </a:path>
            </a:pathLst>
          </a:custGeom>
          <a:ln w="52354">
            <a:solidFill>
              <a:srgbClr val="16E7CF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2325967" y="2226516"/>
            <a:ext cx="649605" cy="389255"/>
          </a:xfrm>
          <a:custGeom>
            <a:avLst/>
            <a:gdLst/>
            <a:ahLst/>
            <a:cxnLst/>
            <a:rect l="l" t="t" r="r" b="b"/>
            <a:pathLst>
              <a:path w="649605" h="389255">
                <a:moveTo>
                  <a:pt x="0" y="389028"/>
                </a:moveTo>
                <a:lnTo>
                  <a:pt x="640125" y="5382"/>
                </a:lnTo>
                <a:lnTo>
                  <a:pt x="64910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2940257" y="2180224"/>
            <a:ext cx="112395" cy="95250"/>
          </a:xfrm>
          <a:custGeom>
            <a:avLst/>
            <a:gdLst/>
            <a:ahLst/>
            <a:cxnLst/>
            <a:rect l="l" t="t" r="r" b="b"/>
            <a:pathLst>
              <a:path w="112394" h="95250">
                <a:moveTo>
                  <a:pt x="112058" y="0"/>
                </a:moveTo>
                <a:lnTo>
                  <a:pt x="0" y="8564"/>
                </a:lnTo>
                <a:lnTo>
                  <a:pt x="51674" y="94785"/>
                </a:lnTo>
                <a:lnTo>
                  <a:pt x="1120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4094958" y="7544337"/>
            <a:ext cx="1183640" cy="392430"/>
          </a:xfrm>
          <a:custGeom>
            <a:avLst/>
            <a:gdLst/>
            <a:ahLst/>
            <a:cxnLst/>
            <a:rect l="l" t="t" r="r" b="b"/>
            <a:pathLst>
              <a:path w="1183639" h="392429">
                <a:moveTo>
                  <a:pt x="157837" y="0"/>
                </a:moveTo>
                <a:lnTo>
                  <a:pt x="1025422" y="0"/>
                </a:lnTo>
                <a:lnTo>
                  <a:pt x="1056830" y="120"/>
                </a:lnTo>
                <a:lnTo>
                  <a:pt x="1102280" y="3263"/>
                </a:lnTo>
                <a:lnTo>
                  <a:pt x="1153161" y="30098"/>
                </a:lnTo>
                <a:lnTo>
                  <a:pt x="1175524" y="65202"/>
                </a:lnTo>
                <a:lnTo>
                  <a:pt x="1183138" y="126428"/>
                </a:lnTo>
                <a:lnTo>
                  <a:pt x="1183259" y="157837"/>
                </a:lnTo>
                <a:lnTo>
                  <a:pt x="1183259" y="234166"/>
                </a:lnTo>
                <a:lnTo>
                  <a:pt x="1182292" y="290905"/>
                </a:lnTo>
                <a:lnTo>
                  <a:pt x="1166200" y="345680"/>
                </a:lnTo>
                <a:lnTo>
                  <a:pt x="1136936" y="374944"/>
                </a:lnTo>
                <a:lnTo>
                  <a:pt x="1082160" y="391036"/>
                </a:lnTo>
                <a:lnTo>
                  <a:pt x="1025422" y="392003"/>
                </a:lnTo>
                <a:lnTo>
                  <a:pt x="157837" y="392003"/>
                </a:lnTo>
                <a:lnTo>
                  <a:pt x="101098" y="391036"/>
                </a:lnTo>
                <a:lnTo>
                  <a:pt x="46322" y="374944"/>
                </a:lnTo>
                <a:lnTo>
                  <a:pt x="17059" y="345680"/>
                </a:lnTo>
                <a:lnTo>
                  <a:pt x="966" y="290905"/>
                </a:lnTo>
                <a:lnTo>
                  <a:pt x="0" y="234166"/>
                </a:lnTo>
                <a:lnTo>
                  <a:pt x="0" y="157837"/>
                </a:lnTo>
                <a:lnTo>
                  <a:pt x="966" y="101098"/>
                </a:lnTo>
                <a:lnTo>
                  <a:pt x="17059" y="46322"/>
                </a:lnTo>
                <a:lnTo>
                  <a:pt x="46322" y="17059"/>
                </a:lnTo>
                <a:lnTo>
                  <a:pt x="101098" y="966"/>
                </a:lnTo>
                <a:lnTo>
                  <a:pt x="157837" y="0"/>
                </a:lnTo>
                <a:close/>
              </a:path>
            </a:pathLst>
          </a:custGeom>
          <a:ln w="52354">
            <a:solidFill>
              <a:srgbClr val="61D836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2891738" y="8036331"/>
            <a:ext cx="1840230" cy="620395"/>
          </a:xfrm>
          <a:custGeom>
            <a:avLst/>
            <a:gdLst/>
            <a:ahLst/>
            <a:cxnLst/>
            <a:rect l="l" t="t" r="r" b="b"/>
            <a:pathLst>
              <a:path w="1840229" h="620395">
                <a:moveTo>
                  <a:pt x="1839679" y="0"/>
                </a:moveTo>
                <a:lnTo>
                  <a:pt x="9921" y="616988"/>
                </a:lnTo>
                <a:lnTo>
                  <a:pt x="0" y="62033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2806408" y="8605693"/>
            <a:ext cx="111760" cy="95250"/>
          </a:xfrm>
          <a:custGeom>
            <a:avLst/>
            <a:gdLst/>
            <a:ahLst/>
            <a:cxnLst/>
            <a:rect l="l" t="t" r="r" b="b"/>
            <a:pathLst>
              <a:path w="111760" h="95250">
                <a:moveTo>
                  <a:pt x="79192" y="0"/>
                </a:moveTo>
                <a:lnTo>
                  <a:pt x="0" y="79744"/>
                </a:lnTo>
                <a:lnTo>
                  <a:pt x="111310" y="95250"/>
                </a:lnTo>
                <a:lnTo>
                  <a:pt x="79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3779008" y="2746045"/>
            <a:ext cx="2874645" cy="3289935"/>
          </a:xfrm>
          <a:custGeom>
            <a:avLst/>
            <a:gdLst/>
            <a:ahLst/>
            <a:cxnLst/>
            <a:rect l="l" t="t" r="r" b="b"/>
            <a:pathLst>
              <a:path w="2874645" h="3289935">
                <a:moveTo>
                  <a:pt x="486284" y="0"/>
                </a:moveTo>
                <a:lnTo>
                  <a:pt x="2387779" y="0"/>
                </a:lnTo>
                <a:lnTo>
                  <a:pt x="2454504" y="110"/>
                </a:lnTo>
                <a:lnTo>
                  <a:pt x="2512509" y="882"/>
                </a:lnTo>
                <a:lnTo>
                  <a:pt x="2562586" y="2978"/>
                </a:lnTo>
                <a:lnTo>
                  <a:pt x="2605528" y="7060"/>
                </a:lnTo>
                <a:lnTo>
                  <a:pt x="2673179" y="23830"/>
                </a:lnTo>
                <a:lnTo>
                  <a:pt x="2720315" y="45844"/>
                </a:lnTo>
                <a:lnTo>
                  <a:pt x="2762424" y="75393"/>
                </a:lnTo>
                <a:lnTo>
                  <a:pt x="2798670" y="111639"/>
                </a:lnTo>
                <a:lnTo>
                  <a:pt x="2828218" y="153748"/>
                </a:lnTo>
                <a:lnTo>
                  <a:pt x="2850233" y="200884"/>
                </a:lnTo>
                <a:lnTo>
                  <a:pt x="2867002" y="268534"/>
                </a:lnTo>
                <a:lnTo>
                  <a:pt x="2871084" y="311476"/>
                </a:lnTo>
                <a:lnTo>
                  <a:pt x="2873180" y="361553"/>
                </a:lnTo>
                <a:lnTo>
                  <a:pt x="2873952" y="419558"/>
                </a:lnTo>
                <a:lnTo>
                  <a:pt x="2874063" y="486284"/>
                </a:lnTo>
                <a:lnTo>
                  <a:pt x="2874063" y="2803345"/>
                </a:lnTo>
                <a:lnTo>
                  <a:pt x="2873952" y="2870070"/>
                </a:lnTo>
                <a:lnTo>
                  <a:pt x="2873180" y="2928075"/>
                </a:lnTo>
                <a:lnTo>
                  <a:pt x="2871084" y="2978152"/>
                </a:lnTo>
                <a:lnTo>
                  <a:pt x="2867002" y="3021094"/>
                </a:lnTo>
                <a:lnTo>
                  <a:pt x="2850233" y="3088744"/>
                </a:lnTo>
                <a:lnTo>
                  <a:pt x="2828218" y="3135880"/>
                </a:lnTo>
                <a:lnTo>
                  <a:pt x="2798670" y="3177989"/>
                </a:lnTo>
                <a:lnTo>
                  <a:pt x="2762424" y="3214235"/>
                </a:lnTo>
                <a:lnTo>
                  <a:pt x="2720315" y="3243783"/>
                </a:lnTo>
                <a:lnTo>
                  <a:pt x="2673179" y="3265798"/>
                </a:lnTo>
                <a:lnTo>
                  <a:pt x="2605528" y="3282567"/>
                </a:lnTo>
                <a:lnTo>
                  <a:pt x="2562586" y="3286649"/>
                </a:lnTo>
                <a:lnTo>
                  <a:pt x="2512509" y="3288746"/>
                </a:lnTo>
                <a:lnTo>
                  <a:pt x="2454504" y="3289518"/>
                </a:lnTo>
                <a:lnTo>
                  <a:pt x="2387779" y="3289628"/>
                </a:lnTo>
                <a:lnTo>
                  <a:pt x="486284" y="3289628"/>
                </a:lnTo>
                <a:lnTo>
                  <a:pt x="419558" y="3289518"/>
                </a:lnTo>
                <a:lnTo>
                  <a:pt x="361553" y="3288746"/>
                </a:lnTo>
                <a:lnTo>
                  <a:pt x="311476" y="3286649"/>
                </a:lnTo>
                <a:lnTo>
                  <a:pt x="268534" y="3282567"/>
                </a:lnTo>
                <a:lnTo>
                  <a:pt x="200884" y="3265798"/>
                </a:lnTo>
                <a:lnTo>
                  <a:pt x="153748" y="3243783"/>
                </a:lnTo>
                <a:lnTo>
                  <a:pt x="111639" y="3214235"/>
                </a:lnTo>
                <a:lnTo>
                  <a:pt x="75393" y="3177989"/>
                </a:lnTo>
                <a:lnTo>
                  <a:pt x="45844" y="3135880"/>
                </a:lnTo>
                <a:lnTo>
                  <a:pt x="23830" y="3088744"/>
                </a:lnTo>
                <a:lnTo>
                  <a:pt x="7060" y="3021094"/>
                </a:lnTo>
                <a:lnTo>
                  <a:pt x="2978" y="2978152"/>
                </a:lnTo>
                <a:lnTo>
                  <a:pt x="882" y="2928075"/>
                </a:lnTo>
                <a:lnTo>
                  <a:pt x="110" y="2870070"/>
                </a:lnTo>
                <a:lnTo>
                  <a:pt x="0" y="2803345"/>
                </a:lnTo>
                <a:lnTo>
                  <a:pt x="0" y="486284"/>
                </a:lnTo>
                <a:lnTo>
                  <a:pt x="110" y="419558"/>
                </a:lnTo>
                <a:lnTo>
                  <a:pt x="882" y="361553"/>
                </a:lnTo>
                <a:lnTo>
                  <a:pt x="2978" y="311476"/>
                </a:lnTo>
                <a:lnTo>
                  <a:pt x="7060" y="268534"/>
                </a:lnTo>
                <a:lnTo>
                  <a:pt x="23830" y="200884"/>
                </a:lnTo>
                <a:lnTo>
                  <a:pt x="45844" y="153748"/>
                </a:lnTo>
                <a:lnTo>
                  <a:pt x="75393" y="111639"/>
                </a:lnTo>
                <a:lnTo>
                  <a:pt x="111639" y="75393"/>
                </a:lnTo>
                <a:lnTo>
                  <a:pt x="153748" y="45844"/>
                </a:lnTo>
                <a:lnTo>
                  <a:pt x="200884" y="23830"/>
                </a:lnTo>
                <a:lnTo>
                  <a:pt x="268534" y="7060"/>
                </a:lnTo>
                <a:lnTo>
                  <a:pt x="311476" y="2978"/>
                </a:lnTo>
                <a:lnTo>
                  <a:pt x="361553" y="882"/>
                </a:lnTo>
                <a:lnTo>
                  <a:pt x="419558" y="110"/>
                </a:lnTo>
                <a:lnTo>
                  <a:pt x="486284" y="0"/>
                </a:lnTo>
                <a:close/>
              </a:path>
            </a:pathLst>
          </a:custGeom>
          <a:ln w="52354">
            <a:solidFill>
              <a:srgbClr val="FF644E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5196036" y="6216587"/>
            <a:ext cx="611505" cy="2309495"/>
          </a:xfrm>
          <a:custGeom>
            <a:avLst/>
            <a:gdLst/>
            <a:ahLst/>
            <a:cxnLst/>
            <a:rect l="l" t="t" r="r" b="b"/>
            <a:pathLst>
              <a:path w="611504" h="2309495">
                <a:moveTo>
                  <a:pt x="0" y="0"/>
                </a:moveTo>
                <a:lnTo>
                  <a:pt x="608607" y="2298917"/>
                </a:lnTo>
                <a:lnTo>
                  <a:pt x="611287" y="230903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5756057" y="8502642"/>
            <a:ext cx="97790" cy="110489"/>
          </a:xfrm>
          <a:custGeom>
            <a:avLst/>
            <a:gdLst/>
            <a:ahLst/>
            <a:cxnLst/>
            <a:rect l="l" t="t" r="r" b="b"/>
            <a:pathLst>
              <a:path w="97789" h="110490">
                <a:moveTo>
                  <a:pt x="97172" y="0"/>
                </a:moveTo>
                <a:lnTo>
                  <a:pt x="0" y="25724"/>
                </a:lnTo>
                <a:lnTo>
                  <a:pt x="74311" y="110035"/>
                </a:lnTo>
                <a:lnTo>
                  <a:pt x="971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0092208" y="2806203"/>
            <a:ext cx="3054985" cy="2682875"/>
          </a:xfrm>
          <a:custGeom>
            <a:avLst/>
            <a:gdLst/>
            <a:ahLst/>
            <a:cxnLst/>
            <a:rect l="l" t="t" r="r" b="b"/>
            <a:pathLst>
              <a:path w="3054984" h="2682875">
                <a:moveTo>
                  <a:pt x="392201" y="0"/>
                </a:moveTo>
                <a:lnTo>
                  <a:pt x="2662413" y="0"/>
                </a:lnTo>
                <a:lnTo>
                  <a:pt x="2726127" y="153"/>
                </a:lnTo>
                <a:lnTo>
                  <a:pt x="2779897" y="1230"/>
                </a:lnTo>
                <a:lnTo>
                  <a:pt x="2824829" y="4151"/>
                </a:lnTo>
                <a:lnTo>
                  <a:pt x="2892594" y="19219"/>
                </a:lnTo>
                <a:lnTo>
                  <a:pt x="2939508" y="42389"/>
                </a:lnTo>
                <a:lnTo>
                  <a:pt x="2979823" y="74790"/>
                </a:lnTo>
                <a:lnTo>
                  <a:pt x="3012224" y="115105"/>
                </a:lnTo>
                <a:lnTo>
                  <a:pt x="3035394" y="162018"/>
                </a:lnTo>
                <a:lnTo>
                  <a:pt x="3050462" y="229784"/>
                </a:lnTo>
                <a:lnTo>
                  <a:pt x="3053383" y="274716"/>
                </a:lnTo>
                <a:lnTo>
                  <a:pt x="3054460" y="328486"/>
                </a:lnTo>
                <a:lnTo>
                  <a:pt x="3054613" y="392201"/>
                </a:lnTo>
                <a:lnTo>
                  <a:pt x="3054613" y="2290501"/>
                </a:lnTo>
                <a:lnTo>
                  <a:pt x="3054460" y="2354216"/>
                </a:lnTo>
                <a:lnTo>
                  <a:pt x="3053383" y="2407986"/>
                </a:lnTo>
                <a:lnTo>
                  <a:pt x="3050462" y="2452918"/>
                </a:lnTo>
                <a:lnTo>
                  <a:pt x="3035394" y="2520683"/>
                </a:lnTo>
                <a:lnTo>
                  <a:pt x="3012224" y="2567597"/>
                </a:lnTo>
                <a:lnTo>
                  <a:pt x="2979823" y="2607912"/>
                </a:lnTo>
                <a:lnTo>
                  <a:pt x="2939508" y="2640312"/>
                </a:lnTo>
                <a:lnTo>
                  <a:pt x="2892594" y="2663483"/>
                </a:lnTo>
                <a:lnTo>
                  <a:pt x="2824829" y="2678551"/>
                </a:lnTo>
                <a:lnTo>
                  <a:pt x="2779897" y="2681472"/>
                </a:lnTo>
                <a:lnTo>
                  <a:pt x="2726127" y="2682548"/>
                </a:lnTo>
                <a:lnTo>
                  <a:pt x="2662413" y="2682702"/>
                </a:lnTo>
                <a:lnTo>
                  <a:pt x="392201" y="2682702"/>
                </a:lnTo>
                <a:lnTo>
                  <a:pt x="328486" y="2682548"/>
                </a:lnTo>
                <a:lnTo>
                  <a:pt x="274716" y="2681472"/>
                </a:lnTo>
                <a:lnTo>
                  <a:pt x="229784" y="2678551"/>
                </a:lnTo>
                <a:lnTo>
                  <a:pt x="162018" y="2663483"/>
                </a:lnTo>
                <a:lnTo>
                  <a:pt x="115105" y="2640312"/>
                </a:lnTo>
                <a:lnTo>
                  <a:pt x="74790" y="2607912"/>
                </a:lnTo>
                <a:lnTo>
                  <a:pt x="42389" y="2567597"/>
                </a:lnTo>
                <a:lnTo>
                  <a:pt x="19219" y="2520683"/>
                </a:lnTo>
                <a:lnTo>
                  <a:pt x="4151" y="2452918"/>
                </a:lnTo>
                <a:lnTo>
                  <a:pt x="1230" y="2407986"/>
                </a:lnTo>
                <a:lnTo>
                  <a:pt x="153" y="2354216"/>
                </a:lnTo>
                <a:lnTo>
                  <a:pt x="0" y="2290501"/>
                </a:lnTo>
                <a:lnTo>
                  <a:pt x="0" y="392201"/>
                </a:lnTo>
                <a:lnTo>
                  <a:pt x="153" y="328486"/>
                </a:lnTo>
                <a:lnTo>
                  <a:pt x="1230" y="274716"/>
                </a:lnTo>
                <a:lnTo>
                  <a:pt x="4151" y="229784"/>
                </a:lnTo>
                <a:lnTo>
                  <a:pt x="19219" y="162018"/>
                </a:lnTo>
                <a:lnTo>
                  <a:pt x="42389" y="115105"/>
                </a:lnTo>
                <a:lnTo>
                  <a:pt x="74790" y="74790"/>
                </a:lnTo>
                <a:lnTo>
                  <a:pt x="115105" y="42389"/>
                </a:lnTo>
                <a:lnTo>
                  <a:pt x="162018" y="19219"/>
                </a:lnTo>
                <a:lnTo>
                  <a:pt x="229784" y="4151"/>
                </a:lnTo>
                <a:lnTo>
                  <a:pt x="274716" y="1230"/>
                </a:lnTo>
                <a:lnTo>
                  <a:pt x="328486" y="153"/>
                </a:lnTo>
                <a:lnTo>
                  <a:pt x="392201" y="0"/>
                </a:lnTo>
                <a:close/>
              </a:path>
            </a:pathLst>
          </a:custGeom>
          <a:ln w="52354">
            <a:solidFill>
              <a:srgbClr val="EF5FA7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11619520" y="2223128"/>
            <a:ext cx="0" cy="448945"/>
          </a:xfrm>
          <a:custGeom>
            <a:avLst/>
            <a:gdLst/>
            <a:ahLst/>
            <a:cxnLst/>
            <a:rect l="l" t="t" r="r" b="b"/>
            <a:pathLst>
              <a:path w="0" h="448944">
                <a:moveTo>
                  <a:pt x="0" y="448545"/>
                </a:moveTo>
                <a:lnTo>
                  <a:pt x="0" y="1047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11569260" y="213307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13262486" y="2806203"/>
            <a:ext cx="2874645" cy="2961640"/>
          </a:xfrm>
          <a:custGeom>
            <a:avLst/>
            <a:gdLst/>
            <a:ahLst/>
            <a:cxnLst/>
            <a:rect l="l" t="t" r="r" b="b"/>
            <a:pathLst>
              <a:path w="2874644" h="2961640">
                <a:moveTo>
                  <a:pt x="392201" y="0"/>
                </a:moveTo>
                <a:lnTo>
                  <a:pt x="2481862" y="0"/>
                </a:lnTo>
                <a:lnTo>
                  <a:pt x="2545576" y="153"/>
                </a:lnTo>
                <a:lnTo>
                  <a:pt x="2599347" y="1230"/>
                </a:lnTo>
                <a:lnTo>
                  <a:pt x="2644279" y="4151"/>
                </a:lnTo>
                <a:lnTo>
                  <a:pt x="2712045" y="19219"/>
                </a:lnTo>
                <a:lnTo>
                  <a:pt x="2758958" y="42389"/>
                </a:lnTo>
                <a:lnTo>
                  <a:pt x="2799273" y="74790"/>
                </a:lnTo>
                <a:lnTo>
                  <a:pt x="2831673" y="115105"/>
                </a:lnTo>
                <a:lnTo>
                  <a:pt x="2854843" y="162018"/>
                </a:lnTo>
                <a:lnTo>
                  <a:pt x="2869911" y="229784"/>
                </a:lnTo>
                <a:lnTo>
                  <a:pt x="2872833" y="274716"/>
                </a:lnTo>
                <a:lnTo>
                  <a:pt x="2873909" y="328486"/>
                </a:lnTo>
                <a:lnTo>
                  <a:pt x="2874063" y="392201"/>
                </a:lnTo>
                <a:lnTo>
                  <a:pt x="2874063" y="2568999"/>
                </a:lnTo>
                <a:lnTo>
                  <a:pt x="2873909" y="2632713"/>
                </a:lnTo>
                <a:lnTo>
                  <a:pt x="2872833" y="2686483"/>
                </a:lnTo>
                <a:lnTo>
                  <a:pt x="2869911" y="2731415"/>
                </a:lnTo>
                <a:lnTo>
                  <a:pt x="2854843" y="2799180"/>
                </a:lnTo>
                <a:lnTo>
                  <a:pt x="2831673" y="2846094"/>
                </a:lnTo>
                <a:lnTo>
                  <a:pt x="2799273" y="2886409"/>
                </a:lnTo>
                <a:lnTo>
                  <a:pt x="2758958" y="2918810"/>
                </a:lnTo>
                <a:lnTo>
                  <a:pt x="2712045" y="2941980"/>
                </a:lnTo>
                <a:lnTo>
                  <a:pt x="2644279" y="2957048"/>
                </a:lnTo>
                <a:lnTo>
                  <a:pt x="2599347" y="2959969"/>
                </a:lnTo>
                <a:lnTo>
                  <a:pt x="2545576" y="2961046"/>
                </a:lnTo>
                <a:lnTo>
                  <a:pt x="2481862" y="2961199"/>
                </a:lnTo>
                <a:lnTo>
                  <a:pt x="392201" y="2961199"/>
                </a:lnTo>
                <a:lnTo>
                  <a:pt x="328486" y="2961046"/>
                </a:lnTo>
                <a:lnTo>
                  <a:pt x="274716" y="2959969"/>
                </a:lnTo>
                <a:lnTo>
                  <a:pt x="229784" y="2957048"/>
                </a:lnTo>
                <a:lnTo>
                  <a:pt x="162018" y="2941980"/>
                </a:lnTo>
                <a:lnTo>
                  <a:pt x="115105" y="2918810"/>
                </a:lnTo>
                <a:lnTo>
                  <a:pt x="74790" y="2886409"/>
                </a:lnTo>
                <a:lnTo>
                  <a:pt x="42389" y="2846094"/>
                </a:lnTo>
                <a:lnTo>
                  <a:pt x="19219" y="2799180"/>
                </a:lnTo>
                <a:lnTo>
                  <a:pt x="4151" y="2731415"/>
                </a:lnTo>
                <a:lnTo>
                  <a:pt x="1230" y="2686483"/>
                </a:lnTo>
                <a:lnTo>
                  <a:pt x="153" y="2632713"/>
                </a:lnTo>
                <a:lnTo>
                  <a:pt x="0" y="2568999"/>
                </a:lnTo>
                <a:lnTo>
                  <a:pt x="0" y="392201"/>
                </a:lnTo>
                <a:lnTo>
                  <a:pt x="153" y="328486"/>
                </a:lnTo>
                <a:lnTo>
                  <a:pt x="1230" y="274716"/>
                </a:lnTo>
                <a:lnTo>
                  <a:pt x="4151" y="229784"/>
                </a:lnTo>
                <a:lnTo>
                  <a:pt x="19219" y="162018"/>
                </a:lnTo>
                <a:lnTo>
                  <a:pt x="42389" y="115105"/>
                </a:lnTo>
                <a:lnTo>
                  <a:pt x="74790" y="74790"/>
                </a:lnTo>
                <a:lnTo>
                  <a:pt x="115105" y="42389"/>
                </a:lnTo>
                <a:lnTo>
                  <a:pt x="162018" y="19219"/>
                </a:lnTo>
                <a:lnTo>
                  <a:pt x="229784" y="4151"/>
                </a:lnTo>
                <a:lnTo>
                  <a:pt x="274716" y="1230"/>
                </a:lnTo>
                <a:lnTo>
                  <a:pt x="328486" y="153"/>
                </a:lnTo>
                <a:lnTo>
                  <a:pt x="392201" y="0"/>
                </a:lnTo>
                <a:close/>
              </a:path>
            </a:pathLst>
          </a:custGeom>
          <a:ln w="52354">
            <a:solidFill>
              <a:srgbClr val="FAE232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14699520" y="5928570"/>
            <a:ext cx="0" cy="2395855"/>
          </a:xfrm>
          <a:custGeom>
            <a:avLst/>
            <a:gdLst/>
            <a:ahLst/>
            <a:cxnLst/>
            <a:rect l="l" t="t" r="r" b="b"/>
            <a:pathLst>
              <a:path w="0" h="2395854">
                <a:moveTo>
                  <a:pt x="0" y="0"/>
                </a:moveTo>
                <a:lnTo>
                  <a:pt x="0" y="2384789"/>
                </a:lnTo>
                <a:lnTo>
                  <a:pt x="0" y="239526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14649260" y="831335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2454640" y="7544337"/>
            <a:ext cx="1471930" cy="392430"/>
          </a:xfrm>
          <a:custGeom>
            <a:avLst/>
            <a:gdLst/>
            <a:ahLst/>
            <a:cxnLst/>
            <a:rect l="l" t="t" r="r" b="b"/>
            <a:pathLst>
              <a:path w="1471929" h="392429">
                <a:moveTo>
                  <a:pt x="157837" y="0"/>
                </a:moveTo>
                <a:lnTo>
                  <a:pt x="1313647" y="0"/>
                </a:lnTo>
                <a:lnTo>
                  <a:pt x="1345056" y="120"/>
                </a:lnTo>
                <a:lnTo>
                  <a:pt x="1390505" y="3263"/>
                </a:lnTo>
                <a:lnTo>
                  <a:pt x="1441386" y="30098"/>
                </a:lnTo>
                <a:lnTo>
                  <a:pt x="1463750" y="65202"/>
                </a:lnTo>
                <a:lnTo>
                  <a:pt x="1471364" y="126428"/>
                </a:lnTo>
                <a:lnTo>
                  <a:pt x="1471485" y="157837"/>
                </a:lnTo>
                <a:lnTo>
                  <a:pt x="1471485" y="234166"/>
                </a:lnTo>
                <a:lnTo>
                  <a:pt x="1470518" y="290905"/>
                </a:lnTo>
                <a:lnTo>
                  <a:pt x="1454425" y="345680"/>
                </a:lnTo>
                <a:lnTo>
                  <a:pt x="1425161" y="374944"/>
                </a:lnTo>
                <a:lnTo>
                  <a:pt x="1370386" y="391036"/>
                </a:lnTo>
                <a:lnTo>
                  <a:pt x="1313647" y="392003"/>
                </a:lnTo>
                <a:lnTo>
                  <a:pt x="157837" y="392003"/>
                </a:lnTo>
                <a:lnTo>
                  <a:pt x="101098" y="391036"/>
                </a:lnTo>
                <a:lnTo>
                  <a:pt x="46322" y="374944"/>
                </a:lnTo>
                <a:lnTo>
                  <a:pt x="17059" y="345680"/>
                </a:lnTo>
                <a:lnTo>
                  <a:pt x="966" y="290905"/>
                </a:lnTo>
                <a:lnTo>
                  <a:pt x="0" y="234166"/>
                </a:lnTo>
                <a:lnTo>
                  <a:pt x="0" y="157837"/>
                </a:lnTo>
                <a:lnTo>
                  <a:pt x="966" y="101098"/>
                </a:lnTo>
                <a:lnTo>
                  <a:pt x="17059" y="46322"/>
                </a:lnTo>
                <a:lnTo>
                  <a:pt x="46322" y="17059"/>
                </a:lnTo>
                <a:lnTo>
                  <a:pt x="101098" y="966"/>
                </a:lnTo>
                <a:lnTo>
                  <a:pt x="157837" y="0"/>
                </a:lnTo>
                <a:close/>
              </a:path>
            </a:pathLst>
          </a:custGeom>
          <a:ln w="52354">
            <a:solidFill>
              <a:srgbClr val="FF644E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3440939" y="7998937"/>
            <a:ext cx="2083435" cy="570865"/>
          </a:xfrm>
          <a:custGeom>
            <a:avLst/>
            <a:gdLst/>
            <a:ahLst/>
            <a:cxnLst/>
            <a:rect l="l" t="t" r="r" b="b"/>
            <a:pathLst>
              <a:path w="2083435" h="570865">
                <a:moveTo>
                  <a:pt x="0" y="0"/>
                </a:moveTo>
                <a:lnTo>
                  <a:pt x="2072805" y="567680"/>
                </a:lnTo>
                <a:lnTo>
                  <a:pt x="2082904" y="57044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bg object 36"/>
          <p:cNvSpPr/>
          <p:nvPr/>
        </p:nvSpPr>
        <p:spPr>
          <a:xfrm>
            <a:off x="5500469" y="8518143"/>
            <a:ext cx="110489" cy="97155"/>
          </a:xfrm>
          <a:custGeom>
            <a:avLst/>
            <a:gdLst/>
            <a:ahLst/>
            <a:cxnLst/>
            <a:rect l="l" t="t" r="r" b="b"/>
            <a:pathLst>
              <a:path w="110489" h="97154">
                <a:moveTo>
                  <a:pt x="26552" y="0"/>
                </a:moveTo>
                <a:lnTo>
                  <a:pt x="0" y="96949"/>
                </a:lnTo>
                <a:lnTo>
                  <a:pt x="110225" y="75027"/>
                </a:lnTo>
                <a:lnTo>
                  <a:pt x="265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17464170" y="2223128"/>
            <a:ext cx="0" cy="448945"/>
          </a:xfrm>
          <a:custGeom>
            <a:avLst/>
            <a:gdLst/>
            <a:ahLst/>
            <a:cxnLst/>
            <a:rect l="l" t="t" r="r" b="b"/>
            <a:pathLst>
              <a:path w="0" h="448944">
                <a:moveTo>
                  <a:pt x="0" y="448545"/>
                </a:moveTo>
                <a:lnTo>
                  <a:pt x="0" y="1047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17413909" y="213307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16252218" y="2806203"/>
            <a:ext cx="2787015" cy="2961640"/>
          </a:xfrm>
          <a:custGeom>
            <a:avLst/>
            <a:gdLst/>
            <a:ahLst/>
            <a:cxnLst/>
            <a:rect l="l" t="t" r="r" b="b"/>
            <a:pathLst>
              <a:path w="2787015" h="2961640">
                <a:moveTo>
                  <a:pt x="392201" y="0"/>
                </a:moveTo>
                <a:lnTo>
                  <a:pt x="2394291" y="0"/>
                </a:lnTo>
                <a:lnTo>
                  <a:pt x="2458006" y="153"/>
                </a:lnTo>
                <a:lnTo>
                  <a:pt x="2511776" y="1230"/>
                </a:lnTo>
                <a:lnTo>
                  <a:pt x="2556708" y="4151"/>
                </a:lnTo>
                <a:lnTo>
                  <a:pt x="2624474" y="19219"/>
                </a:lnTo>
                <a:lnTo>
                  <a:pt x="2671387" y="42389"/>
                </a:lnTo>
                <a:lnTo>
                  <a:pt x="2711702" y="74790"/>
                </a:lnTo>
                <a:lnTo>
                  <a:pt x="2744103" y="115105"/>
                </a:lnTo>
                <a:lnTo>
                  <a:pt x="2767273" y="162018"/>
                </a:lnTo>
                <a:lnTo>
                  <a:pt x="2782341" y="229784"/>
                </a:lnTo>
                <a:lnTo>
                  <a:pt x="2785263" y="274716"/>
                </a:lnTo>
                <a:lnTo>
                  <a:pt x="2786339" y="328486"/>
                </a:lnTo>
                <a:lnTo>
                  <a:pt x="2786493" y="392201"/>
                </a:lnTo>
                <a:lnTo>
                  <a:pt x="2786493" y="2568999"/>
                </a:lnTo>
                <a:lnTo>
                  <a:pt x="2786339" y="2632713"/>
                </a:lnTo>
                <a:lnTo>
                  <a:pt x="2785263" y="2686483"/>
                </a:lnTo>
                <a:lnTo>
                  <a:pt x="2782341" y="2731415"/>
                </a:lnTo>
                <a:lnTo>
                  <a:pt x="2767273" y="2799180"/>
                </a:lnTo>
                <a:lnTo>
                  <a:pt x="2744103" y="2846094"/>
                </a:lnTo>
                <a:lnTo>
                  <a:pt x="2711702" y="2886409"/>
                </a:lnTo>
                <a:lnTo>
                  <a:pt x="2671387" y="2918810"/>
                </a:lnTo>
                <a:lnTo>
                  <a:pt x="2624474" y="2941980"/>
                </a:lnTo>
                <a:lnTo>
                  <a:pt x="2556708" y="2957048"/>
                </a:lnTo>
                <a:lnTo>
                  <a:pt x="2511776" y="2959969"/>
                </a:lnTo>
                <a:lnTo>
                  <a:pt x="2458006" y="2961046"/>
                </a:lnTo>
                <a:lnTo>
                  <a:pt x="2394291" y="2961199"/>
                </a:lnTo>
                <a:lnTo>
                  <a:pt x="392201" y="2961199"/>
                </a:lnTo>
                <a:lnTo>
                  <a:pt x="328486" y="2961046"/>
                </a:lnTo>
                <a:lnTo>
                  <a:pt x="274716" y="2959969"/>
                </a:lnTo>
                <a:lnTo>
                  <a:pt x="229784" y="2957048"/>
                </a:lnTo>
                <a:lnTo>
                  <a:pt x="162018" y="2941980"/>
                </a:lnTo>
                <a:lnTo>
                  <a:pt x="115105" y="2918810"/>
                </a:lnTo>
                <a:lnTo>
                  <a:pt x="74790" y="2886409"/>
                </a:lnTo>
                <a:lnTo>
                  <a:pt x="42389" y="2846094"/>
                </a:lnTo>
                <a:lnTo>
                  <a:pt x="19219" y="2799180"/>
                </a:lnTo>
                <a:lnTo>
                  <a:pt x="4151" y="2731415"/>
                </a:lnTo>
                <a:lnTo>
                  <a:pt x="1230" y="2686483"/>
                </a:lnTo>
                <a:lnTo>
                  <a:pt x="153" y="2632713"/>
                </a:lnTo>
                <a:lnTo>
                  <a:pt x="0" y="2568999"/>
                </a:lnTo>
                <a:lnTo>
                  <a:pt x="0" y="392201"/>
                </a:lnTo>
                <a:lnTo>
                  <a:pt x="153" y="328486"/>
                </a:lnTo>
                <a:lnTo>
                  <a:pt x="1230" y="274716"/>
                </a:lnTo>
                <a:lnTo>
                  <a:pt x="4151" y="229784"/>
                </a:lnTo>
                <a:lnTo>
                  <a:pt x="19219" y="162018"/>
                </a:lnTo>
                <a:lnTo>
                  <a:pt x="42389" y="115105"/>
                </a:lnTo>
                <a:lnTo>
                  <a:pt x="74790" y="74790"/>
                </a:lnTo>
                <a:lnTo>
                  <a:pt x="115105" y="42389"/>
                </a:lnTo>
                <a:lnTo>
                  <a:pt x="162018" y="19219"/>
                </a:lnTo>
                <a:lnTo>
                  <a:pt x="229784" y="4151"/>
                </a:lnTo>
                <a:lnTo>
                  <a:pt x="274716" y="1230"/>
                </a:lnTo>
                <a:lnTo>
                  <a:pt x="328486" y="153"/>
                </a:lnTo>
                <a:lnTo>
                  <a:pt x="392201" y="0"/>
                </a:lnTo>
                <a:close/>
              </a:path>
            </a:pathLst>
          </a:custGeom>
          <a:ln w="52354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9750" y="-588473"/>
            <a:ext cx="19184599" cy="2599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4374" y="2785255"/>
            <a:ext cx="18574385" cy="7616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2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2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image" Target="../media/image48.png"/><Relationship Id="rId20" Type="http://schemas.openxmlformats.org/officeDocument/2006/relationships/image" Target="../media/image49.png"/><Relationship Id="rId21" Type="http://schemas.openxmlformats.org/officeDocument/2006/relationships/image" Target="../media/image50.png"/><Relationship Id="rId22" Type="http://schemas.openxmlformats.org/officeDocument/2006/relationships/image" Target="../media/image51.png"/><Relationship Id="rId23" Type="http://schemas.openxmlformats.org/officeDocument/2006/relationships/image" Target="../media/image52.png"/><Relationship Id="rId24" Type="http://schemas.openxmlformats.org/officeDocument/2006/relationships/image" Target="../media/image53.png"/><Relationship Id="rId25" Type="http://schemas.openxmlformats.org/officeDocument/2006/relationships/image" Target="../media/image54.png"/><Relationship Id="rId26" Type="http://schemas.openxmlformats.org/officeDocument/2006/relationships/image" Target="../media/image55.png"/><Relationship Id="rId27" Type="http://schemas.openxmlformats.org/officeDocument/2006/relationships/image" Target="../media/image56.png"/><Relationship Id="rId28" Type="http://schemas.openxmlformats.org/officeDocument/2006/relationships/image" Target="../media/image5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image" Target="../media/image59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2.jpg"/><Relationship Id="rId7" Type="http://schemas.openxmlformats.org/officeDocument/2006/relationships/image" Target="../media/image13.jpg"/><Relationship Id="rId8" Type="http://schemas.openxmlformats.org/officeDocument/2006/relationships/image" Target="../media/image10.jpg"/><Relationship Id="rId9" Type="http://schemas.openxmlformats.org/officeDocument/2006/relationships/image" Target="../media/image2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hyperlink" Target="http://www.github.com/mrdbourke/pytorch-deep-learning/discussions" TargetMode="External"/><Relationship Id="rId7" Type="http://schemas.openxmlformats.org/officeDocument/2006/relationships/image" Target="../media/image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66.png"/><Relationship Id="rId8" Type="http://schemas.openxmlformats.org/officeDocument/2006/relationships/image" Target="../media/image3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Relationship Id="rId3" Type="http://schemas.openxmlformats.org/officeDocument/2006/relationships/image" Target="../media/image71.jpg"/><Relationship Id="rId4" Type="http://schemas.openxmlformats.org/officeDocument/2006/relationships/image" Target="../media/image72.jpg"/><Relationship Id="rId5" Type="http://schemas.openxmlformats.org/officeDocument/2006/relationships/image" Target="../media/image73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jpg"/><Relationship Id="rId8" Type="http://schemas.openxmlformats.org/officeDocument/2006/relationships/image" Target="../media/image25.png"/><Relationship Id="rId9" Type="http://schemas.openxmlformats.org/officeDocument/2006/relationships/image" Target="../media/image80.jpg"/><Relationship Id="rId10" Type="http://schemas.openxmlformats.org/officeDocument/2006/relationships/image" Target="../media/image81.jpg"/><Relationship Id="rId11" Type="http://schemas.openxmlformats.org/officeDocument/2006/relationships/image" Target="../media/image24.png"/><Relationship Id="rId12" Type="http://schemas.openxmlformats.org/officeDocument/2006/relationships/image" Target="../media/image82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Relationship Id="rId8" Type="http://schemas.openxmlformats.org/officeDocument/2006/relationships/image" Target="../media/image1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6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4709" y="890610"/>
            <a:ext cx="16764000" cy="3637279"/>
          </a:xfrm>
          <a:prstGeom prst="rect"/>
        </p:spPr>
        <p:txBody>
          <a:bodyPr wrap="square" lIns="0" tIns="191135" rIns="0" bIns="0" rtlCol="0" vert="horz">
            <a:spAutoFit/>
          </a:bodyPr>
          <a:lstStyle/>
          <a:p>
            <a:pPr algn="ctr" marL="12700" marR="13970">
              <a:lnSpc>
                <a:spcPts val="9040"/>
              </a:lnSpc>
              <a:spcBef>
                <a:spcPts val="1505"/>
              </a:spcBef>
            </a:pPr>
            <a:r>
              <a:rPr dirty="0" sz="8600" spc="75" b="1">
                <a:latin typeface="Arial"/>
                <a:cs typeface="Arial"/>
              </a:rPr>
              <a:t>Computer</a:t>
            </a:r>
            <a:r>
              <a:rPr dirty="0" sz="8600" spc="-900" b="1">
                <a:latin typeface="Arial"/>
                <a:cs typeface="Arial"/>
              </a:rPr>
              <a:t> </a:t>
            </a:r>
            <a:r>
              <a:rPr dirty="0" sz="8600" spc="-240" b="1">
                <a:latin typeface="Arial"/>
                <a:cs typeface="Arial"/>
              </a:rPr>
              <a:t>Vision</a:t>
            </a:r>
            <a:r>
              <a:rPr dirty="0" sz="8600" spc="-900" b="1">
                <a:latin typeface="Arial"/>
                <a:cs typeface="Arial"/>
              </a:rPr>
              <a:t> </a:t>
            </a:r>
            <a:r>
              <a:rPr dirty="0" sz="8600" spc="-130" b="1">
                <a:latin typeface="Arial"/>
                <a:cs typeface="Arial"/>
              </a:rPr>
              <a:t>&amp;</a:t>
            </a:r>
            <a:r>
              <a:rPr dirty="0" sz="8600" spc="-894" b="1">
                <a:latin typeface="Arial"/>
                <a:cs typeface="Arial"/>
              </a:rPr>
              <a:t> </a:t>
            </a:r>
            <a:r>
              <a:rPr dirty="0" sz="8600" spc="-145" b="1">
                <a:latin typeface="Arial"/>
                <a:cs typeface="Arial"/>
              </a:rPr>
              <a:t>Convolutional </a:t>
            </a:r>
            <a:r>
              <a:rPr dirty="0" sz="8600" spc="-170" b="1">
                <a:latin typeface="Arial"/>
                <a:cs typeface="Arial"/>
              </a:rPr>
              <a:t>Neural</a:t>
            </a:r>
            <a:r>
              <a:rPr dirty="0" sz="8600" spc="-880" b="1">
                <a:latin typeface="Arial"/>
                <a:cs typeface="Arial"/>
              </a:rPr>
              <a:t> </a:t>
            </a:r>
            <a:r>
              <a:rPr dirty="0" sz="8600" spc="-10" b="1">
                <a:latin typeface="Arial"/>
                <a:cs typeface="Arial"/>
              </a:rPr>
              <a:t>Networks</a:t>
            </a:r>
            <a:endParaRPr sz="8600">
              <a:latin typeface="Arial"/>
              <a:cs typeface="Arial"/>
            </a:endParaRPr>
          </a:p>
          <a:p>
            <a:pPr algn="ctr" marR="1270">
              <a:lnSpc>
                <a:spcPts val="8945"/>
              </a:lnSpc>
            </a:pPr>
            <a:r>
              <a:rPr dirty="0" sz="8600" spc="60" b="1">
                <a:latin typeface="Arial"/>
                <a:cs typeface="Arial"/>
              </a:rPr>
              <a:t>with</a:t>
            </a:r>
            <a:endParaRPr sz="86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5323716" y="5590766"/>
            <a:ext cx="9457055" cy="2876550"/>
            <a:chOff x="5323716" y="5590766"/>
            <a:chExt cx="9457055" cy="2876550"/>
          </a:xfrm>
        </p:grpSpPr>
        <p:sp>
          <p:nvSpPr>
            <p:cNvPr id="4" name="object 4" descr=""/>
            <p:cNvSpPr/>
            <p:nvPr/>
          </p:nvSpPr>
          <p:spPr>
            <a:xfrm>
              <a:off x="5323716" y="5590766"/>
              <a:ext cx="9457055" cy="2876550"/>
            </a:xfrm>
            <a:custGeom>
              <a:avLst/>
              <a:gdLst/>
              <a:ahLst/>
              <a:cxnLst/>
              <a:rect l="l" t="t" r="r" b="b"/>
              <a:pathLst>
                <a:path w="9457055" h="2876550">
                  <a:moveTo>
                    <a:pt x="8987293" y="0"/>
                  </a:moveTo>
                  <a:lnTo>
                    <a:pt x="469374" y="0"/>
                  </a:lnTo>
                  <a:lnTo>
                    <a:pt x="404954" y="106"/>
                  </a:lnTo>
                  <a:lnTo>
                    <a:pt x="348954" y="852"/>
                  </a:lnTo>
                  <a:lnTo>
                    <a:pt x="300607" y="2875"/>
                  </a:lnTo>
                  <a:lnTo>
                    <a:pt x="259149" y="6817"/>
                  </a:lnTo>
                  <a:lnTo>
                    <a:pt x="193837" y="23007"/>
                  </a:lnTo>
                  <a:lnTo>
                    <a:pt x="148329" y="44261"/>
                  </a:lnTo>
                  <a:lnTo>
                    <a:pt x="107675" y="72788"/>
                  </a:lnTo>
                  <a:lnTo>
                    <a:pt x="72681" y="107782"/>
                  </a:lnTo>
                  <a:lnTo>
                    <a:pt x="44154" y="148436"/>
                  </a:lnTo>
                  <a:lnTo>
                    <a:pt x="22900" y="193943"/>
                  </a:lnTo>
                  <a:lnTo>
                    <a:pt x="6710" y="259256"/>
                  </a:lnTo>
                  <a:lnTo>
                    <a:pt x="2769" y="300714"/>
                  </a:lnTo>
                  <a:lnTo>
                    <a:pt x="745" y="349061"/>
                  </a:lnTo>
                  <a:lnTo>
                    <a:pt x="0" y="405062"/>
                  </a:lnTo>
                  <a:lnTo>
                    <a:pt x="0" y="2471007"/>
                  </a:lnTo>
                  <a:lnTo>
                    <a:pt x="745" y="2527008"/>
                  </a:lnTo>
                  <a:lnTo>
                    <a:pt x="2769" y="2575354"/>
                  </a:lnTo>
                  <a:lnTo>
                    <a:pt x="6710" y="2616813"/>
                  </a:lnTo>
                  <a:lnTo>
                    <a:pt x="22900" y="2682125"/>
                  </a:lnTo>
                  <a:lnTo>
                    <a:pt x="44154" y="2727633"/>
                  </a:lnTo>
                  <a:lnTo>
                    <a:pt x="72681" y="2768287"/>
                  </a:lnTo>
                  <a:lnTo>
                    <a:pt x="107675" y="2803281"/>
                  </a:lnTo>
                  <a:lnTo>
                    <a:pt x="148329" y="2831808"/>
                  </a:lnTo>
                  <a:lnTo>
                    <a:pt x="193837" y="2853062"/>
                  </a:lnTo>
                  <a:lnTo>
                    <a:pt x="259149" y="2869252"/>
                  </a:lnTo>
                  <a:lnTo>
                    <a:pt x="300607" y="2873193"/>
                  </a:lnTo>
                  <a:lnTo>
                    <a:pt x="348954" y="2875217"/>
                  </a:lnTo>
                  <a:lnTo>
                    <a:pt x="404954" y="2875962"/>
                  </a:lnTo>
                  <a:lnTo>
                    <a:pt x="469374" y="2876069"/>
                  </a:lnTo>
                  <a:lnTo>
                    <a:pt x="8987293" y="2876069"/>
                  </a:lnTo>
                  <a:lnTo>
                    <a:pt x="9051711" y="2875962"/>
                  </a:lnTo>
                  <a:lnTo>
                    <a:pt x="9107712" y="2875217"/>
                  </a:lnTo>
                  <a:lnTo>
                    <a:pt x="9156060" y="2873193"/>
                  </a:lnTo>
                  <a:lnTo>
                    <a:pt x="9197519" y="2869252"/>
                  </a:lnTo>
                  <a:lnTo>
                    <a:pt x="9262834" y="2853062"/>
                  </a:lnTo>
                  <a:lnTo>
                    <a:pt x="9308341" y="2831808"/>
                  </a:lnTo>
                  <a:lnTo>
                    <a:pt x="9348994" y="2803281"/>
                  </a:lnTo>
                  <a:lnTo>
                    <a:pt x="9383987" y="2768287"/>
                  </a:lnTo>
                  <a:lnTo>
                    <a:pt x="9412515" y="2727633"/>
                  </a:lnTo>
                  <a:lnTo>
                    <a:pt x="9433771" y="2682125"/>
                  </a:lnTo>
                  <a:lnTo>
                    <a:pt x="9449960" y="2616813"/>
                  </a:lnTo>
                  <a:lnTo>
                    <a:pt x="9453900" y="2575354"/>
                  </a:lnTo>
                  <a:lnTo>
                    <a:pt x="9455924" y="2527008"/>
                  </a:lnTo>
                  <a:lnTo>
                    <a:pt x="9456669" y="2471007"/>
                  </a:lnTo>
                  <a:lnTo>
                    <a:pt x="9456669" y="405062"/>
                  </a:lnTo>
                  <a:lnTo>
                    <a:pt x="9455924" y="349061"/>
                  </a:lnTo>
                  <a:lnTo>
                    <a:pt x="9453900" y="300714"/>
                  </a:lnTo>
                  <a:lnTo>
                    <a:pt x="9449960" y="259256"/>
                  </a:lnTo>
                  <a:lnTo>
                    <a:pt x="9433771" y="193943"/>
                  </a:lnTo>
                  <a:lnTo>
                    <a:pt x="9412515" y="148436"/>
                  </a:lnTo>
                  <a:lnTo>
                    <a:pt x="9383987" y="107782"/>
                  </a:lnTo>
                  <a:lnTo>
                    <a:pt x="9348994" y="72788"/>
                  </a:lnTo>
                  <a:lnTo>
                    <a:pt x="9308341" y="44261"/>
                  </a:lnTo>
                  <a:lnTo>
                    <a:pt x="9262834" y="23007"/>
                  </a:lnTo>
                  <a:lnTo>
                    <a:pt x="9197519" y="6817"/>
                  </a:lnTo>
                  <a:lnTo>
                    <a:pt x="9156060" y="2875"/>
                  </a:lnTo>
                  <a:lnTo>
                    <a:pt x="9107712" y="852"/>
                  </a:lnTo>
                  <a:lnTo>
                    <a:pt x="9051711" y="106"/>
                  </a:lnTo>
                  <a:lnTo>
                    <a:pt x="8987293" y="0"/>
                  </a:lnTo>
                  <a:close/>
                </a:path>
              </a:pathLst>
            </a:custGeom>
            <a:solidFill>
              <a:srgbClr val="FFFFFF">
                <a:alpha val="932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1480" y="6036779"/>
              <a:ext cx="9100132" cy="22464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89117" y="2777104"/>
            <a:ext cx="36569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10">
                <a:solidFill>
                  <a:srgbClr val="FFFFFF"/>
                </a:solidFill>
                <a:latin typeface="Andale Mono"/>
                <a:cs typeface="Andale Mono"/>
              </a:rPr>
              <a:t>[[0.00,</a:t>
            </a:r>
            <a:r>
              <a:rPr dirty="0" sz="2450" spc="-25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95">
                <a:solidFill>
                  <a:srgbClr val="FFFFFF"/>
                </a:solidFill>
                <a:latin typeface="Andale Mono"/>
                <a:cs typeface="Andale Mono"/>
              </a:rPr>
              <a:t>0.62,</a:t>
            </a:r>
            <a:r>
              <a:rPr dirty="0" sz="2450" spc="-23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80">
                <a:solidFill>
                  <a:srgbClr val="FFFFFF"/>
                </a:solidFill>
                <a:latin typeface="Andale Mono"/>
                <a:cs typeface="Andale Mono"/>
              </a:rPr>
              <a:t>0.44…],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989117" y="3154057"/>
            <a:ext cx="3484245" cy="125095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2450" spc="-105">
                <a:solidFill>
                  <a:srgbClr val="FFFFFF"/>
                </a:solidFill>
                <a:latin typeface="Andale Mono"/>
                <a:cs typeface="Andale Mono"/>
              </a:rPr>
              <a:t>[0.00,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95">
                <a:solidFill>
                  <a:srgbClr val="FFFFFF"/>
                </a:solidFill>
                <a:latin typeface="Andale Mono"/>
                <a:cs typeface="Andale Mono"/>
              </a:rPr>
              <a:t>0.03,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75">
                <a:solidFill>
                  <a:srgbClr val="FFFFFF"/>
                </a:solidFill>
                <a:latin typeface="Andale Mono"/>
                <a:cs typeface="Andale Mono"/>
              </a:rPr>
              <a:t>0.27…],</a:t>
            </a:r>
            <a:endParaRPr sz="24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2450" spc="-105">
                <a:solidFill>
                  <a:srgbClr val="FFFFFF"/>
                </a:solidFill>
                <a:latin typeface="Andale Mono"/>
                <a:cs typeface="Andale Mono"/>
              </a:rPr>
              <a:t>[0.01,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95">
                <a:solidFill>
                  <a:srgbClr val="FFFFFF"/>
                </a:solidFill>
                <a:latin typeface="Andale Mono"/>
                <a:cs typeface="Andale Mono"/>
              </a:rPr>
              <a:t>0.78,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75">
                <a:solidFill>
                  <a:srgbClr val="FFFFFF"/>
                </a:solidFill>
                <a:latin typeface="Andale Mono"/>
                <a:cs typeface="Andale Mono"/>
              </a:rPr>
              <a:t>0.07…],</a:t>
            </a:r>
            <a:endParaRPr sz="24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2450" spc="-25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450">
              <a:latin typeface="Andale Mono"/>
              <a:cs typeface="Andale Mono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561142" y="1594017"/>
            <a:ext cx="9657080" cy="3973829"/>
            <a:chOff x="6561142" y="1594017"/>
            <a:chExt cx="9657080" cy="3973829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561" y="1594017"/>
              <a:ext cx="8958572" cy="397346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561142" y="3422557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914386" y="337229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764169" y="3412086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117415" y="336182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2507176" y="3372297"/>
            <a:ext cx="454025" cy="100965"/>
            <a:chOff x="2507176" y="3372297"/>
            <a:chExt cx="454025" cy="100965"/>
          </a:xfrm>
        </p:grpSpPr>
        <p:sp>
          <p:nvSpPr>
            <p:cNvPr id="11" name="object 11" descr=""/>
            <p:cNvSpPr/>
            <p:nvPr/>
          </p:nvSpPr>
          <p:spPr>
            <a:xfrm>
              <a:off x="2507176" y="3422557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860418" y="337229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1489916" y="4631566"/>
            <a:ext cx="100965" cy="1346835"/>
            <a:chOff x="1489916" y="4631566"/>
            <a:chExt cx="100965" cy="1346835"/>
          </a:xfrm>
        </p:grpSpPr>
        <p:sp>
          <p:nvSpPr>
            <p:cNvPr id="14" name="object 14" descr=""/>
            <p:cNvSpPr/>
            <p:nvPr/>
          </p:nvSpPr>
          <p:spPr>
            <a:xfrm>
              <a:off x="1540177" y="4631566"/>
              <a:ext cx="0" cy="1256665"/>
            </a:xfrm>
            <a:custGeom>
              <a:avLst/>
              <a:gdLst/>
              <a:ahLst/>
              <a:cxnLst/>
              <a:rect l="l" t="t" r="r" b="b"/>
              <a:pathLst>
                <a:path w="0" h="1256664">
                  <a:moveTo>
                    <a:pt x="0" y="0"/>
                  </a:moveTo>
                  <a:lnTo>
                    <a:pt x="0" y="1246107"/>
                  </a:lnTo>
                  <a:lnTo>
                    <a:pt x="0" y="1256578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489916" y="587767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6639378" y="6552863"/>
            <a:ext cx="2589530" cy="629920"/>
          </a:xfrm>
          <a:prstGeom prst="rect">
            <a:avLst/>
          </a:prstGeom>
          <a:solidFill>
            <a:srgbClr val="000000"/>
          </a:solidFill>
          <a:ln w="31412">
            <a:solidFill>
              <a:srgbClr val="61D836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535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Shape</a:t>
            </a:r>
            <a:r>
              <a:rPr dirty="0" sz="2850" spc="-28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>
                <a:solidFill>
                  <a:srgbClr val="FFFFFF"/>
                </a:solidFill>
                <a:latin typeface="Andale Mono"/>
                <a:cs typeface="Andale Mono"/>
              </a:rPr>
              <a:t>=</a:t>
            </a:r>
            <a:r>
              <a:rPr dirty="0" sz="2850" spc="-28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Andale Mono"/>
                <a:cs typeface="Andale Mono"/>
              </a:rPr>
              <a:t>[10]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17" name="object 17" descr=""/>
          <p:cNvSpPr txBox="1"/>
          <p:nvPr/>
        </p:nvSpPr>
        <p:spPr>
          <a:xfrm rot="120000">
            <a:off x="3406262" y="2300453"/>
            <a:ext cx="3972948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45"/>
              </a:lnSpc>
            </a:pP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(gets</a:t>
            </a:r>
            <a:r>
              <a:rPr dirty="0" baseline="1133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represented</a:t>
            </a:r>
            <a:r>
              <a:rPr dirty="0" sz="2450" spc="-3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401" sz="3675" b="1">
                <a:solidFill>
                  <a:srgbClr val="FFFFFF"/>
                </a:solidFill>
                <a:latin typeface="Bradley Hand"/>
                <a:cs typeface="Bradley Hand"/>
              </a:rPr>
              <a:t>as</a:t>
            </a:r>
            <a:r>
              <a:rPr dirty="0" baseline="-3401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401" sz="3675" b="1">
                <a:solidFill>
                  <a:srgbClr val="FFFFFF"/>
                </a:solidFill>
                <a:latin typeface="Bradley Hand"/>
                <a:cs typeface="Bradley Hand"/>
              </a:rPr>
              <a:t>a</a:t>
            </a:r>
            <a:r>
              <a:rPr dirty="0" baseline="-3401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4535" sz="3675" spc="-15" b="1">
                <a:solidFill>
                  <a:srgbClr val="FFFFFF"/>
                </a:solidFill>
                <a:latin typeface="Bradley Hand"/>
                <a:cs typeface="Bradley Hand"/>
              </a:rPr>
              <a:t>tensor)</a:t>
            </a:r>
            <a:endParaRPr baseline="-4535" sz="3675">
              <a:latin typeface="Bradley Hand"/>
              <a:cs typeface="Bradley Hand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460252" y="2446948"/>
            <a:ext cx="31623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-25">
                <a:solidFill>
                  <a:srgbClr val="FFFFFF"/>
                </a:solidFill>
                <a:latin typeface="Arial"/>
                <a:cs typeface="Arial"/>
              </a:rPr>
              <a:t>28</a:t>
            </a:r>
            <a:endParaRPr sz="205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686101" y="2786855"/>
            <a:ext cx="1706880" cy="1729105"/>
            <a:chOff x="686101" y="2786855"/>
            <a:chExt cx="1706880" cy="1729105"/>
          </a:xfrm>
        </p:grpSpPr>
        <p:sp>
          <p:nvSpPr>
            <p:cNvPr id="20" name="object 20" descr=""/>
            <p:cNvSpPr/>
            <p:nvPr/>
          </p:nvSpPr>
          <p:spPr>
            <a:xfrm>
              <a:off x="822187" y="2837115"/>
              <a:ext cx="1480820" cy="0"/>
            </a:xfrm>
            <a:custGeom>
              <a:avLst/>
              <a:gdLst/>
              <a:ahLst/>
              <a:cxnLst/>
              <a:rect l="l" t="t" r="r" b="b"/>
              <a:pathLst>
                <a:path w="1480820" h="0">
                  <a:moveTo>
                    <a:pt x="0" y="0"/>
                  </a:moveTo>
                  <a:lnTo>
                    <a:pt x="1470112" y="0"/>
                  </a:lnTo>
                  <a:lnTo>
                    <a:pt x="148058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292298" y="278685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36361" y="2919543"/>
              <a:ext cx="0" cy="1418590"/>
            </a:xfrm>
            <a:custGeom>
              <a:avLst/>
              <a:gdLst/>
              <a:ahLst/>
              <a:cxnLst/>
              <a:rect l="l" t="t" r="r" b="b"/>
              <a:pathLst>
                <a:path w="0" h="1418589">
                  <a:moveTo>
                    <a:pt x="0" y="0"/>
                  </a:moveTo>
                  <a:lnTo>
                    <a:pt x="0" y="1408068"/>
                  </a:lnTo>
                  <a:lnTo>
                    <a:pt x="0" y="1418539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86101" y="432761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950" y="2889588"/>
              <a:ext cx="1520454" cy="1625767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302638" y="3373367"/>
            <a:ext cx="31623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-25">
                <a:solidFill>
                  <a:srgbClr val="FFFFFF"/>
                </a:solidFill>
                <a:latin typeface="Arial"/>
                <a:cs typeface="Arial"/>
              </a:rPr>
              <a:t>28</a:t>
            </a:r>
            <a:endParaRPr sz="205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6360697" y="3185469"/>
            <a:ext cx="262064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05">
                <a:solidFill>
                  <a:srgbClr val="FFFFFF"/>
                </a:solidFill>
                <a:latin typeface="Andale Mono"/>
                <a:cs typeface="Andale Mono"/>
              </a:rPr>
              <a:t>[0.00,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95">
                <a:solidFill>
                  <a:srgbClr val="61D836"/>
                </a:solidFill>
                <a:latin typeface="Andale Mono"/>
                <a:cs typeface="Andale Mono"/>
              </a:rPr>
              <a:t>0.97</a:t>
            </a:r>
            <a:r>
              <a:rPr dirty="0" sz="2450" spc="-95">
                <a:solidFill>
                  <a:srgbClr val="FFFFFF"/>
                </a:solidFill>
                <a:latin typeface="Andale Mono"/>
                <a:cs typeface="Andale Mono"/>
              </a:rPr>
              <a:t>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25">
                <a:solidFill>
                  <a:srgbClr val="FFFFFF"/>
                </a:solidFill>
                <a:latin typeface="Andale Mono"/>
                <a:cs typeface="Andale Mono"/>
              </a:rPr>
              <a:t>…]</a:t>
            </a:r>
            <a:endParaRPr sz="2450">
              <a:latin typeface="Andale Mono"/>
              <a:cs typeface="Andale Mono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12918" y="2580150"/>
            <a:ext cx="513073" cy="513073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654248" y="2580150"/>
            <a:ext cx="513073" cy="513073"/>
          </a:xfrm>
          <a:prstGeom prst="rect">
            <a:avLst/>
          </a:prstGeom>
        </p:spPr>
      </p:pic>
      <p:sp>
        <p:nvSpPr>
          <p:cNvPr id="29" name="object 29" descr=""/>
          <p:cNvSpPr txBox="1"/>
          <p:nvPr/>
        </p:nvSpPr>
        <p:spPr>
          <a:xfrm>
            <a:off x="19144360" y="2504625"/>
            <a:ext cx="384175" cy="64135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4000" spc="-118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504449" y="2580150"/>
            <a:ext cx="513073" cy="513073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586922" y="3192198"/>
            <a:ext cx="418835" cy="418835"/>
          </a:xfrm>
          <a:prstGeom prst="rect">
            <a:avLst/>
          </a:prstGeom>
        </p:spPr>
      </p:pic>
      <p:grpSp>
        <p:nvGrpSpPr>
          <p:cNvPr id="32" name="object 32" descr=""/>
          <p:cNvGrpSpPr/>
          <p:nvPr/>
        </p:nvGrpSpPr>
        <p:grpSpPr>
          <a:xfrm>
            <a:off x="17883581" y="4444893"/>
            <a:ext cx="100965" cy="1979295"/>
            <a:chOff x="17883581" y="4444893"/>
            <a:chExt cx="100965" cy="1979295"/>
          </a:xfrm>
        </p:grpSpPr>
        <p:sp>
          <p:nvSpPr>
            <p:cNvPr id="33" name="object 33" descr=""/>
            <p:cNvSpPr/>
            <p:nvPr/>
          </p:nvSpPr>
          <p:spPr>
            <a:xfrm>
              <a:off x="17933841" y="4444893"/>
              <a:ext cx="0" cy="1889125"/>
            </a:xfrm>
            <a:custGeom>
              <a:avLst/>
              <a:gdLst/>
              <a:ahLst/>
              <a:cxnLst/>
              <a:rect l="l" t="t" r="r" b="b"/>
              <a:pathLst>
                <a:path w="0" h="1889125">
                  <a:moveTo>
                    <a:pt x="0" y="0"/>
                  </a:moveTo>
                  <a:lnTo>
                    <a:pt x="0" y="1878476"/>
                  </a:lnTo>
                  <a:lnTo>
                    <a:pt x="0" y="188894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7883581" y="632337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 rot="21420000">
            <a:off x="16125770" y="3771484"/>
            <a:ext cx="3376985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7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(prediction</a:t>
            </a:r>
            <a:r>
              <a:rPr dirty="0" sz="2450" spc="-2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spc="-15" b="1">
                <a:solidFill>
                  <a:srgbClr val="FFFFFF"/>
                </a:solidFill>
                <a:latin typeface="Bradley Hand"/>
                <a:cs typeface="Bradley Hand"/>
              </a:rPr>
              <a:t>probabilities)</a:t>
            </a:r>
            <a:endParaRPr baseline="2267" sz="3675">
              <a:latin typeface="Bradley Hand"/>
              <a:cs typeface="Bradley Hand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377577" y="10244119"/>
            <a:ext cx="3862070" cy="759460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595755" marR="5080" indent="-1583690">
              <a:lnSpc>
                <a:spcPts val="2810"/>
              </a:lnSpc>
              <a:spcBef>
                <a:spcPts val="325"/>
              </a:spcBef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(32 is a very common </a:t>
            </a:r>
            <a:r>
              <a:rPr dirty="0" sz="2450" spc="-20" b="1">
                <a:solidFill>
                  <a:srgbClr val="FFFFFF"/>
                </a:solidFill>
                <a:latin typeface="Bradley Hand"/>
                <a:cs typeface="Bradley Hand"/>
              </a:rPr>
              <a:t>batch 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size)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1539252" y="8558399"/>
            <a:ext cx="6162040" cy="98679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531495" marR="5080" indent="-519430">
              <a:lnSpc>
                <a:spcPts val="3710"/>
              </a:lnSpc>
              <a:spcBef>
                <a:spcPts val="345"/>
              </a:spcBef>
            </a:pP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vary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depending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5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you’re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working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Arial"/>
                <a:cs typeface="Arial"/>
              </a:rPr>
              <a:t>on.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17134526" y="7323613"/>
            <a:ext cx="867410" cy="1221105"/>
            <a:chOff x="17134526" y="7323613"/>
            <a:chExt cx="867410" cy="1221105"/>
          </a:xfrm>
        </p:grpSpPr>
        <p:sp>
          <p:nvSpPr>
            <p:cNvPr id="39" name="object 39" descr=""/>
            <p:cNvSpPr/>
            <p:nvPr/>
          </p:nvSpPr>
          <p:spPr>
            <a:xfrm>
              <a:off x="17144997" y="7413231"/>
              <a:ext cx="808355" cy="1120775"/>
            </a:xfrm>
            <a:custGeom>
              <a:avLst/>
              <a:gdLst/>
              <a:ahLst/>
              <a:cxnLst/>
              <a:rect l="l" t="t" r="r" b="b"/>
              <a:pathLst>
                <a:path w="808355" h="1120775">
                  <a:moveTo>
                    <a:pt x="0" y="1120455"/>
                  </a:moveTo>
                  <a:lnTo>
                    <a:pt x="48549" y="1092137"/>
                  </a:lnTo>
                  <a:lnTo>
                    <a:pt x="95617" y="1063108"/>
                  </a:lnTo>
                  <a:lnTo>
                    <a:pt x="141205" y="1033368"/>
                  </a:lnTo>
                  <a:lnTo>
                    <a:pt x="185312" y="1002916"/>
                  </a:lnTo>
                  <a:lnTo>
                    <a:pt x="227939" y="971753"/>
                  </a:lnTo>
                  <a:lnTo>
                    <a:pt x="269084" y="939879"/>
                  </a:lnTo>
                  <a:lnTo>
                    <a:pt x="308749" y="907293"/>
                  </a:lnTo>
                  <a:lnTo>
                    <a:pt x="346933" y="873996"/>
                  </a:lnTo>
                  <a:lnTo>
                    <a:pt x="383636" y="839987"/>
                  </a:lnTo>
                  <a:lnTo>
                    <a:pt x="418859" y="805267"/>
                  </a:lnTo>
                  <a:lnTo>
                    <a:pt x="452601" y="769836"/>
                  </a:lnTo>
                  <a:lnTo>
                    <a:pt x="484862" y="733693"/>
                  </a:lnTo>
                  <a:lnTo>
                    <a:pt x="515642" y="696839"/>
                  </a:lnTo>
                  <a:lnTo>
                    <a:pt x="544941" y="659273"/>
                  </a:lnTo>
                  <a:lnTo>
                    <a:pt x="572760" y="620996"/>
                  </a:lnTo>
                  <a:lnTo>
                    <a:pt x="599098" y="582008"/>
                  </a:lnTo>
                  <a:lnTo>
                    <a:pt x="623955" y="542308"/>
                  </a:lnTo>
                  <a:lnTo>
                    <a:pt x="647331" y="501897"/>
                  </a:lnTo>
                  <a:lnTo>
                    <a:pt x="669227" y="460775"/>
                  </a:lnTo>
                  <a:lnTo>
                    <a:pt x="689642" y="418941"/>
                  </a:lnTo>
                  <a:lnTo>
                    <a:pt x="708576" y="376396"/>
                  </a:lnTo>
                  <a:lnTo>
                    <a:pt x="726030" y="333139"/>
                  </a:lnTo>
                  <a:lnTo>
                    <a:pt x="742002" y="289171"/>
                  </a:lnTo>
                  <a:lnTo>
                    <a:pt x="756494" y="244491"/>
                  </a:lnTo>
                  <a:lnTo>
                    <a:pt x="769505" y="199100"/>
                  </a:lnTo>
                  <a:lnTo>
                    <a:pt x="781035" y="152998"/>
                  </a:lnTo>
                  <a:lnTo>
                    <a:pt x="791085" y="106185"/>
                  </a:lnTo>
                  <a:lnTo>
                    <a:pt x="799654" y="58660"/>
                  </a:lnTo>
                  <a:lnTo>
                    <a:pt x="806742" y="10423"/>
                  </a:lnTo>
                  <a:lnTo>
                    <a:pt x="807766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7901717" y="7323613"/>
              <a:ext cx="100330" cy="105410"/>
            </a:xfrm>
            <a:custGeom>
              <a:avLst/>
              <a:gdLst/>
              <a:ahLst/>
              <a:cxnLst/>
              <a:rect l="l" t="t" r="r" b="b"/>
              <a:pathLst>
                <a:path w="100330" h="105409">
                  <a:moveTo>
                    <a:pt x="59851" y="0"/>
                  </a:moveTo>
                  <a:lnTo>
                    <a:pt x="0" y="95123"/>
                  </a:lnTo>
                  <a:lnTo>
                    <a:pt x="100038" y="104953"/>
                  </a:lnTo>
                  <a:lnTo>
                    <a:pt x="598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 descr=""/>
          <p:cNvGrpSpPr/>
          <p:nvPr/>
        </p:nvGrpSpPr>
        <p:grpSpPr>
          <a:xfrm>
            <a:off x="8770580" y="9004935"/>
            <a:ext cx="2562860" cy="210820"/>
            <a:chOff x="8770580" y="9004935"/>
            <a:chExt cx="2562860" cy="210820"/>
          </a:xfrm>
        </p:grpSpPr>
        <p:sp>
          <p:nvSpPr>
            <p:cNvPr id="42" name="object 42" descr=""/>
            <p:cNvSpPr/>
            <p:nvPr/>
          </p:nvSpPr>
          <p:spPr>
            <a:xfrm>
              <a:off x="8857290" y="9050505"/>
              <a:ext cx="2465705" cy="154305"/>
            </a:xfrm>
            <a:custGeom>
              <a:avLst/>
              <a:gdLst/>
              <a:ahLst/>
              <a:cxnLst/>
              <a:rect l="l" t="t" r="r" b="b"/>
              <a:pathLst>
                <a:path w="2465704" h="154304">
                  <a:moveTo>
                    <a:pt x="2465463" y="152557"/>
                  </a:moveTo>
                  <a:lnTo>
                    <a:pt x="2392941" y="153208"/>
                  </a:lnTo>
                  <a:lnTo>
                    <a:pt x="2321353" y="153704"/>
                  </a:lnTo>
                  <a:lnTo>
                    <a:pt x="2250699" y="154046"/>
                  </a:lnTo>
                  <a:lnTo>
                    <a:pt x="2180979" y="154234"/>
                  </a:lnTo>
                  <a:lnTo>
                    <a:pt x="2112192" y="154267"/>
                  </a:lnTo>
                  <a:lnTo>
                    <a:pt x="2044340" y="154145"/>
                  </a:lnTo>
                  <a:lnTo>
                    <a:pt x="1977421" y="153870"/>
                  </a:lnTo>
                  <a:lnTo>
                    <a:pt x="1911437" y="153440"/>
                  </a:lnTo>
                  <a:lnTo>
                    <a:pt x="1846386" y="152855"/>
                  </a:lnTo>
                  <a:lnTo>
                    <a:pt x="1782268" y="152116"/>
                  </a:lnTo>
                  <a:lnTo>
                    <a:pt x="1719085" y="151222"/>
                  </a:lnTo>
                  <a:lnTo>
                    <a:pt x="1656836" y="150174"/>
                  </a:lnTo>
                  <a:lnTo>
                    <a:pt x="1595520" y="148972"/>
                  </a:lnTo>
                  <a:lnTo>
                    <a:pt x="1535138" y="147615"/>
                  </a:lnTo>
                  <a:lnTo>
                    <a:pt x="1475691" y="146104"/>
                  </a:lnTo>
                  <a:lnTo>
                    <a:pt x="1417176" y="144438"/>
                  </a:lnTo>
                  <a:lnTo>
                    <a:pt x="1359596" y="142618"/>
                  </a:lnTo>
                  <a:lnTo>
                    <a:pt x="1302950" y="140644"/>
                  </a:lnTo>
                  <a:lnTo>
                    <a:pt x="1247237" y="138515"/>
                  </a:lnTo>
                  <a:lnTo>
                    <a:pt x="1192459" y="136231"/>
                  </a:lnTo>
                  <a:lnTo>
                    <a:pt x="1138614" y="133793"/>
                  </a:lnTo>
                  <a:lnTo>
                    <a:pt x="1085703" y="131201"/>
                  </a:lnTo>
                  <a:lnTo>
                    <a:pt x="1033726" y="128454"/>
                  </a:lnTo>
                  <a:lnTo>
                    <a:pt x="982682" y="125553"/>
                  </a:lnTo>
                  <a:lnTo>
                    <a:pt x="932573" y="122497"/>
                  </a:lnTo>
                  <a:lnTo>
                    <a:pt x="883397" y="119287"/>
                  </a:lnTo>
                  <a:lnTo>
                    <a:pt x="835156" y="115923"/>
                  </a:lnTo>
                  <a:lnTo>
                    <a:pt x="787848" y="112404"/>
                  </a:lnTo>
                  <a:lnTo>
                    <a:pt x="741474" y="108730"/>
                  </a:lnTo>
                  <a:lnTo>
                    <a:pt x="696033" y="104902"/>
                  </a:lnTo>
                  <a:lnTo>
                    <a:pt x="651527" y="100920"/>
                  </a:lnTo>
                  <a:lnTo>
                    <a:pt x="607954" y="96783"/>
                  </a:lnTo>
                  <a:lnTo>
                    <a:pt x="565316" y="92492"/>
                  </a:lnTo>
                  <a:lnTo>
                    <a:pt x="523611" y="88047"/>
                  </a:lnTo>
                  <a:lnTo>
                    <a:pt x="482840" y="83447"/>
                  </a:lnTo>
                  <a:lnTo>
                    <a:pt x="443003" y="78692"/>
                  </a:lnTo>
                  <a:lnTo>
                    <a:pt x="404099" y="73783"/>
                  </a:lnTo>
                  <a:lnTo>
                    <a:pt x="366130" y="68720"/>
                  </a:lnTo>
                  <a:lnTo>
                    <a:pt x="292992" y="58130"/>
                  </a:lnTo>
                  <a:lnTo>
                    <a:pt x="223590" y="46922"/>
                  </a:lnTo>
                  <a:lnTo>
                    <a:pt x="157924" y="35096"/>
                  </a:lnTo>
                  <a:lnTo>
                    <a:pt x="95992" y="22653"/>
                  </a:lnTo>
                  <a:lnTo>
                    <a:pt x="37796" y="9592"/>
                  </a:lnTo>
                  <a:lnTo>
                    <a:pt x="10099" y="283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8770580" y="9004935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90" h="97154">
                  <a:moveTo>
                    <a:pt x="110353" y="0"/>
                  </a:moveTo>
                  <a:lnTo>
                    <a:pt x="0" y="21271"/>
                  </a:lnTo>
                  <a:lnTo>
                    <a:pt x="83229" y="96791"/>
                  </a:lnTo>
                  <a:lnTo>
                    <a:pt x="1103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47890" rIns="0" bIns="0" rtlCol="0" vert="horz">
            <a:spAutoFit/>
          </a:bodyPr>
          <a:lstStyle/>
          <a:p>
            <a:pPr marL="2947670">
              <a:lnSpc>
                <a:spcPct val="100000"/>
              </a:lnSpc>
              <a:spcBef>
                <a:spcPts val="130"/>
              </a:spcBef>
            </a:pPr>
            <a:r>
              <a:rPr dirty="0" spc="350"/>
              <a:t>Input</a:t>
            </a:r>
            <a:r>
              <a:rPr dirty="0" spc="-975"/>
              <a:t> </a:t>
            </a:r>
            <a:r>
              <a:rPr dirty="0" spc="185"/>
              <a:t>and</a:t>
            </a:r>
            <a:r>
              <a:rPr dirty="0" spc="-975"/>
              <a:t> </a:t>
            </a:r>
            <a:r>
              <a:rPr dirty="0" spc="625"/>
              <a:t>output</a:t>
            </a:r>
            <a:r>
              <a:rPr dirty="0" spc="-969"/>
              <a:t> </a:t>
            </a:r>
            <a:r>
              <a:rPr dirty="0" spc="-10"/>
              <a:t>shapes</a:t>
            </a:r>
          </a:p>
        </p:txBody>
      </p:sp>
      <p:sp>
        <p:nvSpPr>
          <p:cNvPr id="45" name="object 45" descr=""/>
          <p:cNvSpPr txBox="1"/>
          <p:nvPr/>
        </p:nvSpPr>
        <p:spPr>
          <a:xfrm>
            <a:off x="589140" y="6011406"/>
            <a:ext cx="10311765" cy="1525905"/>
          </a:xfrm>
          <a:prstGeom prst="rect">
            <a:avLst/>
          </a:prstGeom>
        </p:spPr>
        <p:txBody>
          <a:bodyPr wrap="square" lIns="0" tIns="1562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dirty="0" sz="2850" spc="-120">
                <a:solidFill>
                  <a:srgbClr val="FFFFFF"/>
                </a:solidFill>
                <a:latin typeface="Andale Mono"/>
                <a:cs typeface="Andale Mono"/>
              </a:rPr>
              <a:t>[batch_size,</a:t>
            </a:r>
            <a:r>
              <a:rPr dirty="0" sz="28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height,</a:t>
            </a:r>
            <a:r>
              <a:rPr dirty="0" sz="2850" spc="-2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width,</a:t>
            </a:r>
            <a:r>
              <a:rPr dirty="0" sz="28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25">
                <a:solidFill>
                  <a:srgbClr val="FFFFFF"/>
                </a:solidFill>
                <a:latin typeface="Andale Mono"/>
                <a:cs typeface="Andale Mono"/>
              </a:rPr>
              <a:t>colour_channels]</a:t>
            </a:r>
            <a:r>
              <a:rPr dirty="0" sz="2850" spc="-2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80">
                <a:solidFill>
                  <a:srgbClr val="FFFFFF"/>
                </a:solidFill>
                <a:latin typeface="Andale Mono"/>
                <a:cs typeface="Andale Mono"/>
              </a:rPr>
              <a:t>(NHWC)</a:t>
            </a:r>
            <a:endParaRPr sz="2850">
              <a:latin typeface="Andale Mono"/>
              <a:cs typeface="Andale Mono"/>
            </a:endParaRPr>
          </a:p>
          <a:p>
            <a:pPr algn="ctr" marR="2240915">
              <a:lnSpc>
                <a:spcPts val="2905"/>
              </a:lnSpc>
              <a:spcBef>
                <a:spcPts val="965"/>
              </a:spcBef>
            </a:pPr>
            <a:r>
              <a:rPr dirty="0" sz="2450" spc="8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ts val="3385"/>
              </a:lnSpc>
            </a:pPr>
            <a:r>
              <a:rPr dirty="0" sz="2850" spc="-120">
                <a:solidFill>
                  <a:srgbClr val="FFFFFF"/>
                </a:solidFill>
                <a:latin typeface="Andale Mono"/>
                <a:cs typeface="Andale Mono"/>
              </a:rPr>
              <a:t>[batch_size,</a:t>
            </a:r>
            <a:r>
              <a:rPr dirty="0" sz="28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25">
                <a:solidFill>
                  <a:srgbClr val="FFFFFF"/>
                </a:solidFill>
                <a:latin typeface="Andale Mono"/>
                <a:cs typeface="Andale Mono"/>
              </a:rPr>
              <a:t>colour_channels,</a:t>
            </a:r>
            <a:r>
              <a:rPr dirty="0" sz="2850" spc="-2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height,</a:t>
            </a:r>
            <a:r>
              <a:rPr dirty="0" sz="28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width]</a:t>
            </a:r>
            <a:r>
              <a:rPr dirty="0" sz="2850" spc="-2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80">
                <a:solidFill>
                  <a:srgbClr val="FFFFFF"/>
                </a:solidFill>
                <a:latin typeface="Andale Mono"/>
                <a:cs typeface="Andale Mono"/>
              </a:rPr>
              <a:t>(NCHW)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883291" y="7953302"/>
            <a:ext cx="6604000" cy="2250440"/>
          </a:xfrm>
          <a:prstGeom prst="rect">
            <a:avLst/>
          </a:prstGeom>
          <a:solidFill>
            <a:srgbClr val="000000"/>
          </a:solidFill>
          <a:ln w="31412">
            <a:solidFill>
              <a:srgbClr val="61D836"/>
            </a:solidFill>
          </a:ln>
        </p:spPr>
        <p:txBody>
          <a:bodyPr wrap="square" lIns="0" tIns="97790" rIns="0" bIns="0" rtlCol="0" vert="horz">
            <a:spAutoFit/>
          </a:bodyPr>
          <a:lstStyle/>
          <a:p>
            <a:pPr marL="71120">
              <a:lnSpc>
                <a:spcPct val="100000"/>
              </a:lnSpc>
              <a:spcBef>
                <a:spcPts val="77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Shape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>
                <a:solidFill>
                  <a:srgbClr val="FFFFFF"/>
                </a:solidFill>
                <a:latin typeface="Andale Mono"/>
                <a:cs typeface="Andale Mono"/>
              </a:rPr>
              <a:t>=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[None,</a:t>
            </a:r>
            <a:r>
              <a:rPr dirty="0" sz="2850" spc="-32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28,</a:t>
            </a:r>
            <a:r>
              <a:rPr dirty="0" sz="2850" spc="-33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28,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>
                <a:solidFill>
                  <a:srgbClr val="FFFFFF"/>
                </a:solidFill>
                <a:latin typeface="Andale Mono"/>
                <a:cs typeface="Andale Mono"/>
              </a:rPr>
              <a:t>1]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Andale Mono"/>
                <a:cs typeface="Andale Mono"/>
              </a:rPr>
              <a:t>(NHWC)</a:t>
            </a:r>
            <a:endParaRPr sz="2850">
              <a:latin typeface="Andale Mono"/>
              <a:cs typeface="Andale Mono"/>
            </a:endParaRPr>
          </a:p>
          <a:p>
            <a:pPr marL="71120">
              <a:lnSpc>
                <a:spcPct val="100000"/>
              </a:lnSpc>
              <a:spcBef>
                <a:spcPts val="96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Shape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>
                <a:solidFill>
                  <a:srgbClr val="FFFFFF"/>
                </a:solidFill>
                <a:latin typeface="Andale Mono"/>
                <a:cs typeface="Andale Mono"/>
              </a:rPr>
              <a:t>=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[None,</a:t>
            </a:r>
            <a:r>
              <a:rPr dirty="0" sz="2850" spc="-32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>
                <a:solidFill>
                  <a:srgbClr val="FFFFFF"/>
                </a:solidFill>
                <a:latin typeface="Andale Mono"/>
                <a:cs typeface="Andale Mono"/>
              </a:rPr>
              <a:t>1,</a:t>
            </a:r>
            <a:r>
              <a:rPr dirty="0" sz="2850" spc="-33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28,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28]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Andale Mono"/>
                <a:cs typeface="Andale Mono"/>
              </a:rPr>
              <a:t>(NCHW)</a:t>
            </a:r>
            <a:endParaRPr sz="2850">
              <a:latin typeface="Andale Mono"/>
              <a:cs typeface="Andale Mono"/>
            </a:endParaRPr>
          </a:p>
          <a:p>
            <a:pPr algn="ctr" marR="574675">
              <a:lnSpc>
                <a:spcPct val="100000"/>
              </a:lnSpc>
              <a:spcBef>
                <a:spcPts val="1135"/>
              </a:spcBef>
            </a:pPr>
            <a:r>
              <a:rPr dirty="0" sz="2450" spc="8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2450">
              <a:latin typeface="Arial"/>
              <a:cs typeface="Arial"/>
            </a:endParaRPr>
          </a:p>
          <a:p>
            <a:pPr marL="100965">
              <a:lnSpc>
                <a:spcPct val="100000"/>
              </a:lnSpc>
              <a:spcBef>
                <a:spcPts val="43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Shape</a:t>
            </a:r>
            <a:r>
              <a:rPr dirty="0" sz="2850" spc="-33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>
                <a:solidFill>
                  <a:srgbClr val="FFFFFF"/>
                </a:solidFill>
                <a:latin typeface="Andale Mono"/>
                <a:cs typeface="Andale Mono"/>
              </a:rPr>
              <a:t>=</a:t>
            </a:r>
            <a:r>
              <a:rPr dirty="0" sz="2850" spc="-33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70">
                <a:solidFill>
                  <a:srgbClr val="FFFFFF"/>
                </a:solidFill>
                <a:latin typeface="Andale Mono"/>
                <a:cs typeface="Andale Mono"/>
              </a:rPr>
              <a:t>[32,</a:t>
            </a:r>
            <a:r>
              <a:rPr dirty="0" sz="2850" spc="-33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28,</a:t>
            </a:r>
            <a:r>
              <a:rPr dirty="0" sz="2850" spc="-33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28,</a:t>
            </a:r>
            <a:r>
              <a:rPr dirty="0" sz="2850" spc="-33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Andale Mono"/>
                <a:cs typeface="Andale Mono"/>
              </a:rPr>
              <a:t>1]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47" name="object 47" descr=""/>
          <p:cNvSpPr txBox="1"/>
          <p:nvPr/>
        </p:nvSpPr>
        <p:spPr>
          <a:xfrm rot="120000">
            <a:off x="10768256" y="6053641"/>
            <a:ext cx="3033846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25"/>
              </a:lnSpc>
            </a:pP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(colour</a:t>
            </a:r>
            <a:r>
              <a:rPr dirty="0" baseline="2267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channels</a:t>
            </a:r>
            <a:r>
              <a:rPr dirty="0" sz="2450" spc="-3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67" sz="3675" spc="-30" b="1">
                <a:solidFill>
                  <a:srgbClr val="FFFFFF"/>
                </a:solidFill>
                <a:latin typeface="Bradley Hand"/>
                <a:cs typeface="Bradley Hand"/>
              </a:rPr>
              <a:t>last)</a:t>
            </a:r>
            <a:endParaRPr baseline="-2267" sz="3675">
              <a:latin typeface="Bradley Hand"/>
              <a:cs typeface="Bradley Hand"/>
            </a:endParaRPr>
          </a:p>
        </p:txBody>
      </p:sp>
      <p:sp>
        <p:nvSpPr>
          <p:cNvPr id="48" name="object 48" descr=""/>
          <p:cNvSpPr txBox="1"/>
          <p:nvPr/>
        </p:nvSpPr>
        <p:spPr>
          <a:xfrm rot="120000">
            <a:off x="10775445" y="6980132"/>
            <a:ext cx="3124177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20"/>
              </a:lnSpc>
            </a:pP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(colour</a:t>
            </a:r>
            <a:r>
              <a:rPr dirty="0" baseline="2267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channels</a:t>
            </a:r>
            <a:r>
              <a:rPr dirty="0" sz="2450" spc="-3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67" sz="3675" spc="-15" b="1">
                <a:solidFill>
                  <a:srgbClr val="FFFFFF"/>
                </a:solidFill>
                <a:latin typeface="Bradley Hand"/>
                <a:cs typeface="Bradley Hand"/>
              </a:rPr>
              <a:t>first)</a:t>
            </a:r>
            <a:endParaRPr baseline="-2267" sz="3675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168015"/>
            <a:ext cx="16675100" cy="2884170"/>
          </a:xfrm>
          <a:prstGeom prst="rect"/>
        </p:spPr>
        <p:txBody>
          <a:bodyPr wrap="square" lIns="0" tIns="60325" rIns="0" bIns="0" rtlCol="0" vert="horz">
            <a:spAutoFit/>
          </a:bodyPr>
          <a:lstStyle/>
          <a:p>
            <a:pPr marL="400050" marR="15875" indent="-387985">
              <a:lnSpc>
                <a:spcPts val="11130"/>
              </a:lnSpc>
              <a:spcBef>
                <a:spcPts val="475"/>
              </a:spcBef>
            </a:pPr>
            <a:r>
              <a:rPr dirty="0" spc="495"/>
              <a:t>“What</a:t>
            </a:r>
            <a:r>
              <a:rPr dirty="0" spc="-980"/>
              <a:t> </a:t>
            </a:r>
            <a:r>
              <a:rPr dirty="0" spc="-135"/>
              <a:t>is</a:t>
            </a:r>
            <a:r>
              <a:rPr dirty="0" spc="-975"/>
              <a:t> </a:t>
            </a:r>
            <a:r>
              <a:rPr dirty="0" spc="-60"/>
              <a:t>a</a:t>
            </a:r>
            <a:r>
              <a:rPr dirty="0" spc="-980"/>
              <a:t> </a:t>
            </a:r>
            <a:r>
              <a:rPr dirty="0" spc="204"/>
              <a:t>convolutional</a:t>
            </a:r>
            <a:r>
              <a:rPr dirty="0" spc="-975"/>
              <a:t> </a:t>
            </a:r>
            <a:r>
              <a:rPr dirty="0" spc="-10"/>
              <a:t>neural </a:t>
            </a:r>
            <a:r>
              <a:rPr dirty="0" spc="440"/>
              <a:t>network</a:t>
            </a:r>
            <a:r>
              <a:rPr dirty="0" spc="-990"/>
              <a:t> </a:t>
            </a:r>
            <a:r>
              <a:rPr dirty="0" spc="-10"/>
              <a:t>(CNN)?”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5894705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Let’s</a:t>
            </a:r>
            <a:r>
              <a:rPr dirty="0" spc="-765"/>
              <a:t> </a:t>
            </a:r>
            <a:r>
              <a:rPr dirty="0" spc="190"/>
              <a:t>code!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11436" rIns="0" bIns="0" rtlCol="0" vert="horz">
            <a:spAutoFit/>
          </a:bodyPr>
          <a:lstStyle/>
          <a:p>
            <a:pPr marL="5780405">
              <a:lnSpc>
                <a:spcPct val="100000"/>
              </a:lnSpc>
              <a:spcBef>
                <a:spcPts val="130"/>
              </a:spcBef>
            </a:pPr>
            <a:r>
              <a:rPr dirty="0" spc="-280"/>
              <a:t>FashionMNIST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1808301" y="5309713"/>
            <a:ext cx="6482715" cy="20993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8900"/>
              </a:lnSpc>
              <a:spcBef>
                <a:spcPts val="95"/>
              </a:spcBef>
            </a:pPr>
            <a:r>
              <a:rPr dirty="0" sz="4100" spc="210">
                <a:solidFill>
                  <a:srgbClr val="16E7CF"/>
                </a:solidFill>
                <a:latin typeface="Arial"/>
                <a:cs typeface="Arial"/>
              </a:rPr>
              <a:t>“What</a:t>
            </a:r>
            <a:r>
              <a:rPr dirty="0" sz="4100" spc="-23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4100" spc="250">
                <a:solidFill>
                  <a:srgbClr val="16E7CF"/>
                </a:solidFill>
                <a:latin typeface="Arial"/>
                <a:cs typeface="Arial"/>
              </a:rPr>
              <a:t>type</a:t>
            </a:r>
            <a:r>
              <a:rPr dirty="0" sz="4100" spc="-229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4100" spc="270">
                <a:solidFill>
                  <a:srgbClr val="16E7CF"/>
                </a:solidFill>
                <a:latin typeface="Arial"/>
                <a:cs typeface="Arial"/>
              </a:rPr>
              <a:t>of</a:t>
            </a:r>
            <a:r>
              <a:rPr dirty="0" sz="4100" spc="-229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4100" spc="150">
                <a:solidFill>
                  <a:srgbClr val="16E7CF"/>
                </a:solidFill>
                <a:latin typeface="Arial"/>
                <a:cs typeface="Arial"/>
              </a:rPr>
              <a:t>clothing</a:t>
            </a:r>
            <a:r>
              <a:rPr dirty="0" sz="4100" spc="-23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4100" spc="-95">
                <a:solidFill>
                  <a:srgbClr val="16E7CF"/>
                </a:solidFill>
                <a:latin typeface="Arial"/>
                <a:cs typeface="Arial"/>
              </a:rPr>
              <a:t>is</a:t>
            </a:r>
            <a:r>
              <a:rPr dirty="0" sz="4100" spc="-229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4100" spc="-25">
                <a:solidFill>
                  <a:srgbClr val="16E7CF"/>
                </a:solidFill>
                <a:latin typeface="Arial"/>
                <a:cs typeface="Arial"/>
              </a:rPr>
              <a:t>in </a:t>
            </a:r>
            <a:r>
              <a:rPr dirty="0" sz="4100" spc="110">
                <a:solidFill>
                  <a:srgbClr val="16E7CF"/>
                </a:solidFill>
                <a:latin typeface="Arial"/>
                <a:cs typeface="Arial"/>
              </a:rPr>
              <a:t>this</a:t>
            </a:r>
            <a:r>
              <a:rPr dirty="0" sz="4100" spc="-23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4100" spc="70">
                <a:solidFill>
                  <a:srgbClr val="16E7CF"/>
                </a:solidFill>
                <a:latin typeface="Arial"/>
                <a:cs typeface="Arial"/>
              </a:rPr>
              <a:t>image?”</a:t>
            </a:r>
            <a:endParaRPr sz="4100">
              <a:latin typeface="Arial"/>
              <a:cs typeface="Arial"/>
            </a:endParaRPr>
          </a:p>
          <a:p>
            <a:pPr algn="ctr" marL="147955">
              <a:lnSpc>
                <a:spcPct val="100000"/>
              </a:lnSpc>
              <a:spcBef>
                <a:spcPts val="1655"/>
              </a:spcBef>
            </a:pPr>
            <a:r>
              <a:rPr dirty="0" sz="3300" spc="70">
                <a:solidFill>
                  <a:srgbClr val="FFFFFF"/>
                </a:solidFill>
                <a:latin typeface="Arial"/>
                <a:cs typeface="Arial"/>
              </a:rPr>
              <a:t>Multiclass</a:t>
            </a:r>
            <a:r>
              <a:rPr dirty="0" sz="33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50">
                <a:solidFill>
                  <a:srgbClr val="FFFFFF"/>
                </a:solidFill>
                <a:latin typeface="Arial"/>
                <a:cs typeface="Arial"/>
              </a:rPr>
              <a:t>classiKcation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 rot="60000">
            <a:off x="15145785" y="7571103"/>
            <a:ext cx="3279000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70"/>
              </a:lnSpc>
            </a:pP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(more</a:t>
            </a:r>
            <a:r>
              <a:rPr dirty="0" baseline="2267" sz="3675" spc="-3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than</a:t>
            </a:r>
            <a:r>
              <a:rPr dirty="0" baseline="1133" sz="3675" spc="-3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one</a:t>
            </a:r>
            <a:r>
              <a:rPr dirty="0" sz="2450" spc="-2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1133" sz="3675" b="1">
                <a:solidFill>
                  <a:srgbClr val="FFFFFF"/>
                </a:solidFill>
                <a:latin typeface="Bradley Hand"/>
                <a:cs typeface="Bradley Hand"/>
              </a:rPr>
              <a:t>thing</a:t>
            </a:r>
            <a:r>
              <a:rPr dirty="0" baseline="-1133" sz="3675" spc="-3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67" sz="3675" spc="-37" b="1">
                <a:solidFill>
                  <a:srgbClr val="FFFFFF"/>
                </a:solidFill>
                <a:latin typeface="Bradley Hand"/>
                <a:cs typeface="Bradley Hand"/>
              </a:rPr>
              <a:t>or</a:t>
            </a:r>
            <a:endParaRPr baseline="-2267" sz="3675">
              <a:latin typeface="Bradley Hand"/>
              <a:cs typeface="Bradley Hand"/>
            </a:endParaRPr>
          </a:p>
        </p:txBody>
      </p:sp>
      <p:sp>
        <p:nvSpPr>
          <p:cNvPr id="5" name="object 5" descr=""/>
          <p:cNvSpPr txBox="1"/>
          <p:nvPr/>
        </p:nvSpPr>
        <p:spPr>
          <a:xfrm rot="60000">
            <a:off x="16174588" y="7924193"/>
            <a:ext cx="1202584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</a:pP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another)</a:t>
            </a:r>
            <a:endParaRPr sz="2450">
              <a:latin typeface="Bradley Hand"/>
              <a:cs typeface="Bradley Hand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5006" y="1618608"/>
            <a:ext cx="8866205" cy="886620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411931" y="10642309"/>
            <a:ext cx="62464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torchvision.datasets.FashionMNIST</a:t>
            </a:r>
            <a:endParaRPr sz="2450">
              <a:latin typeface="Andale Mono"/>
              <a:cs typeface="Andale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89117" y="2777104"/>
            <a:ext cx="36569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10">
                <a:solidFill>
                  <a:srgbClr val="FFFFFF"/>
                </a:solidFill>
                <a:latin typeface="Andale Mono"/>
                <a:cs typeface="Andale Mono"/>
              </a:rPr>
              <a:t>[[0.00,</a:t>
            </a:r>
            <a:r>
              <a:rPr dirty="0" sz="2450" spc="-25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95">
                <a:solidFill>
                  <a:srgbClr val="FFFFFF"/>
                </a:solidFill>
                <a:latin typeface="Andale Mono"/>
                <a:cs typeface="Andale Mono"/>
              </a:rPr>
              <a:t>0.62,</a:t>
            </a:r>
            <a:r>
              <a:rPr dirty="0" sz="2450" spc="-23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80">
                <a:solidFill>
                  <a:srgbClr val="FFFFFF"/>
                </a:solidFill>
                <a:latin typeface="Andale Mono"/>
                <a:cs typeface="Andale Mono"/>
              </a:rPr>
              <a:t>0.44…],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989117" y="3154057"/>
            <a:ext cx="3484245" cy="125095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2450" spc="-105">
                <a:solidFill>
                  <a:srgbClr val="FFFFFF"/>
                </a:solidFill>
                <a:latin typeface="Andale Mono"/>
                <a:cs typeface="Andale Mono"/>
              </a:rPr>
              <a:t>[0.00,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95">
                <a:solidFill>
                  <a:srgbClr val="FFFFFF"/>
                </a:solidFill>
                <a:latin typeface="Andale Mono"/>
                <a:cs typeface="Andale Mono"/>
              </a:rPr>
              <a:t>0.03,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75">
                <a:solidFill>
                  <a:srgbClr val="FFFFFF"/>
                </a:solidFill>
                <a:latin typeface="Andale Mono"/>
                <a:cs typeface="Andale Mono"/>
              </a:rPr>
              <a:t>0.27…],</a:t>
            </a:r>
            <a:endParaRPr sz="24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2450" spc="-105">
                <a:solidFill>
                  <a:srgbClr val="FFFFFF"/>
                </a:solidFill>
                <a:latin typeface="Andale Mono"/>
                <a:cs typeface="Andale Mono"/>
              </a:rPr>
              <a:t>[0.01,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95">
                <a:solidFill>
                  <a:srgbClr val="FFFFFF"/>
                </a:solidFill>
                <a:latin typeface="Andale Mono"/>
                <a:cs typeface="Andale Mono"/>
              </a:rPr>
              <a:t>0.78,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75">
                <a:solidFill>
                  <a:srgbClr val="FFFFFF"/>
                </a:solidFill>
                <a:latin typeface="Andale Mono"/>
                <a:cs typeface="Andale Mono"/>
              </a:rPr>
              <a:t>0.07…],</a:t>
            </a:r>
            <a:endParaRPr sz="24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2450" spc="-25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450">
              <a:latin typeface="Andale Mono"/>
              <a:cs typeface="Andale Mono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561142" y="1594017"/>
            <a:ext cx="9657080" cy="3973829"/>
            <a:chOff x="6561142" y="1594017"/>
            <a:chExt cx="9657080" cy="3973829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561" y="1594017"/>
              <a:ext cx="8958572" cy="397346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561142" y="3422557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914386" y="337229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764169" y="3412086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117415" y="336182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2507176" y="3372297"/>
            <a:ext cx="454025" cy="100965"/>
            <a:chOff x="2507176" y="3372297"/>
            <a:chExt cx="454025" cy="100965"/>
          </a:xfrm>
        </p:grpSpPr>
        <p:sp>
          <p:nvSpPr>
            <p:cNvPr id="11" name="object 11" descr=""/>
            <p:cNvSpPr/>
            <p:nvPr/>
          </p:nvSpPr>
          <p:spPr>
            <a:xfrm>
              <a:off x="2507176" y="3422557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860418" y="337229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1489916" y="4631566"/>
            <a:ext cx="100965" cy="1346835"/>
            <a:chOff x="1489916" y="4631566"/>
            <a:chExt cx="100965" cy="1346835"/>
          </a:xfrm>
        </p:grpSpPr>
        <p:sp>
          <p:nvSpPr>
            <p:cNvPr id="14" name="object 14" descr=""/>
            <p:cNvSpPr/>
            <p:nvPr/>
          </p:nvSpPr>
          <p:spPr>
            <a:xfrm>
              <a:off x="1540177" y="4631566"/>
              <a:ext cx="0" cy="1256665"/>
            </a:xfrm>
            <a:custGeom>
              <a:avLst/>
              <a:gdLst/>
              <a:ahLst/>
              <a:cxnLst/>
              <a:rect l="l" t="t" r="r" b="b"/>
              <a:pathLst>
                <a:path w="0" h="1256664">
                  <a:moveTo>
                    <a:pt x="0" y="0"/>
                  </a:moveTo>
                  <a:lnTo>
                    <a:pt x="0" y="1246107"/>
                  </a:lnTo>
                  <a:lnTo>
                    <a:pt x="0" y="1256578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489916" y="587767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6639378" y="6552863"/>
            <a:ext cx="2589530" cy="629920"/>
          </a:xfrm>
          <a:prstGeom prst="rect">
            <a:avLst/>
          </a:prstGeom>
          <a:solidFill>
            <a:srgbClr val="000000"/>
          </a:solidFill>
          <a:ln w="31412">
            <a:solidFill>
              <a:srgbClr val="61D836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535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Shape</a:t>
            </a:r>
            <a:r>
              <a:rPr dirty="0" sz="2850" spc="-28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>
                <a:solidFill>
                  <a:srgbClr val="FFFFFF"/>
                </a:solidFill>
                <a:latin typeface="Andale Mono"/>
                <a:cs typeface="Andale Mono"/>
              </a:rPr>
              <a:t>=</a:t>
            </a:r>
            <a:r>
              <a:rPr dirty="0" sz="2850" spc="-28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Andale Mono"/>
                <a:cs typeface="Andale Mono"/>
              </a:rPr>
              <a:t>[10]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17" name="object 17" descr=""/>
          <p:cNvSpPr txBox="1"/>
          <p:nvPr/>
        </p:nvSpPr>
        <p:spPr>
          <a:xfrm rot="120000">
            <a:off x="3406262" y="2300453"/>
            <a:ext cx="3972948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45"/>
              </a:lnSpc>
            </a:pP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(gets</a:t>
            </a:r>
            <a:r>
              <a:rPr dirty="0" baseline="1133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represented</a:t>
            </a:r>
            <a:r>
              <a:rPr dirty="0" sz="2450" spc="-3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401" sz="3675" b="1">
                <a:solidFill>
                  <a:srgbClr val="FFFFFF"/>
                </a:solidFill>
                <a:latin typeface="Bradley Hand"/>
                <a:cs typeface="Bradley Hand"/>
              </a:rPr>
              <a:t>as</a:t>
            </a:r>
            <a:r>
              <a:rPr dirty="0" baseline="-3401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401" sz="3675" b="1">
                <a:solidFill>
                  <a:srgbClr val="FFFFFF"/>
                </a:solidFill>
                <a:latin typeface="Bradley Hand"/>
                <a:cs typeface="Bradley Hand"/>
              </a:rPr>
              <a:t>a</a:t>
            </a:r>
            <a:r>
              <a:rPr dirty="0" baseline="-3401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4535" sz="3675" spc="-15" b="1">
                <a:solidFill>
                  <a:srgbClr val="FFFFFF"/>
                </a:solidFill>
                <a:latin typeface="Bradley Hand"/>
                <a:cs typeface="Bradley Hand"/>
              </a:rPr>
              <a:t>tensor)</a:t>
            </a:r>
            <a:endParaRPr baseline="-4535" sz="3675">
              <a:latin typeface="Bradley Hand"/>
              <a:cs typeface="Bradley Hand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460252" y="2446948"/>
            <a:ext cx="31623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-25">
                <a:solidFill>
                  <a:srgbClr val="FFFFFF"/>
                </a:solidFill>
                <a:latin typeface="Arial"/>
                <a:cs typeface="Arial"/>
              </a:rPr>
              <a:t>28</a:t>
            </a:r>
            <a:endParaRPr sz="205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686101" y="2786855"/>
            <a:ext cx="1706880" cy="1729105"/>
            <a:chOff x="686101" y="2786855"/>
            <a:chExt cx="1706880" cy="1729105"/>
          </a:xfrm>
        </p:grpSpPr>
        <p:sp>
          <p:nvSpPr>
            <p:cNvPr id="20" name="object 20" descr=""/>
            <p:cNvSpPr/>
            <p:nvPr/>
          </p:nvSpPr>
          <p:spPr>
            <a:xfrm>
              <a:off x="822187" y="2837115"/>
              <a:ext cx="1480820" cy="0"/>
            </a:xfrm>
            <a:custGeom>
              <a:avLst/>
              <a:gdLst/>
              <a:ahLst/>
              <a:cxnLst/>
              <a:rect l="l" t="t" r="r" b="b"/>
              <a:pathLst>
                <a:path w="1480820" h="0">
                  <a:moveTo>
                    <a:pt x="0" y="0"/>
                  </a:moveTo>
                  <a:lnTo>
                    <a:pt x="1470112" y="0"/>
                  </a:lnTo>
                  <a:lnTo>
                    <a:pt x="148058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292298" y="278685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36361" y="2919543"/>
              <a:ext cx="0" cy="1418590"/>
            </a:xfrm>
            <a:custGeom>
              <a:avLst/>
              <a:gdLst/>
              <a:ahLst/>
              <a:cxnLst/>
              <a:rect l="l" t="t" r="r" b="b"/>
              <a:pathLst>
                <a:path w="0" h="1418589">
                  <a:moveTo>
                    <a:pt x="0" y="0"/>
                  </a:moveTo>
                  <a:lnTo>
                    <a:pt x="0" y="1408068"/>
                  </a:lnTo>
                  <a:lnTo>
                    <a:pt x="0" y="1418539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86101" y="432761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950" y="2889588"/>
              <a:ext cx="1520454" cy="1625767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302638" y="3373367"/>
            <a:ext cx="31623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-25">
                <a:solidFill>
                  <a:srgbClr val="FFFFFF"/>
                </a:solidFill>
                <a:latin typeface="Arial"/>
                <a:cs typeface="Arial"/>
              </a:rPr>
              <a:t>28</a:t>
            </a:r>
            <a:endParaRPr sz="205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6360697" y="3185469"/>
            <a:ext cx="262064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05">
                <a:solidFill>
                  <a:srgbClr val="FFFFFF"/>
                </a:solidFill>
                <a:latin typeface="Andale Mono"/>
                <a:cs typeface="Andale Mono"/>
              </a:rPr>
              <a:t>[0.00,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95">
                <a:solidFill>
                  <a:srgbClr val="61D836"/>
                </a:solidFill>
                <a:latin typeface="Andale Mono"/>
                <a:cs typeface="Andale Mono"/>
              </a:rPr>
              <a:t>0.97</a:t>
            </a:r>
            <a:r>
              <a:rPr dirty="0" sz="2450" spc="-95">
                <a:solidFill>
                  <a:srgbClr val="FFFFFF"/>
                </a:solidFill>
                <a:latin typeface="Andale Mono"/>
                <a:cs typeface="Andale Mono"/>
              </a:rPr>
              <a:t>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25">
                <a:solidFill>
                  <a:srgbClr val="FFFFFF"/>
                </a:solidFill>
                <a:latin typeface="Andale Mono"/>
                <a:cs typeface="Andale Mono"/>
              </a:rPr>
              <a:t>…]</a:t>
            </a:r>
            <a:endParaRPr sz="2450">
              <a:latin typeface="Andale Mono"/>
              <a:cs typeface="Andale Mono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12918" y="2580150"/>
            <a:ext cx="513073" cy="513073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654248" y="2580150"/>
            <a:ext cx="513073" cy="513073"/>
          </a:xfrm>
          <a:prstGeom prst="rect">
            <a:avLst/>
          </a:prstGeom>
        </p:spPr>
      </p:pic>
      <p:sp>
        <p:nvSpPr>
          <p:cNvPr id="29" name="object 29" descr=""/>
          <p:cNvSpPr txBox="1"/>
          <p:nvPr/>
        </p:nvSpPr>
        <p:spPr>
          <a:xfrm>
            <a:off x="19144360" y="2504625"/>
            <a:ext cx="384175" cy="64135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4000" spc="-118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504449" y="2580150"/>
            <a:ext cx="513073" cy="513073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586922" y="3192198"/>
            <a:ext cx="418835" cy="418835"/>
          </a:xfrm>
          <a:prstGeom prst="rect">
            <a:avLst/>
          </a:prstGeom>
        </p:spPr>
      </p:pic>
      <p:grpSp>
        <p:nvGrpSpPr>
          <p:cNvPr id="32" name="object 32" descr=""/>
          <p:cNvGrpSpPr/>
          <p:nvPr/>
        </p:nvGrpSpPr>
        <p:grpSpPr>
          <a:xfrm>
            <a:off x="17883581" y="4444893"/>
            <a:ext cx="100965" cy="1979295"/>
            <a:chOff x="17883581" y="4444893"/>
            <a:chExt cx="100965" cy="1979295"/>
          </a:xfrm>
        </p:grpSpPr>
        <p:sp>
          <p:nvSpPr>
            <p:cNvPr id="33" name="object 33" descr=""/>
            <p:cNvSpPr/>
            <p:nvPr/>
          </p:nvSpPr>
          <p:spPr>
            <a:xfrm>
              <a:off x="17933841" y="4444893"/>
              <a:ext cx="0" cy="1889125"/>
            </a:xfrm>
            <a:custGeom>
              <a:avLst/>
              <a:gdLst/>
              <a:ahLst/>
              <a:cxnLst/>
              <a:rect l="l" t="t" r="r" b="b"/>
              <a:pathLst>
                <a:path w="0" h="1889125">
                  <a:moveTo>
                    <a:pt x="0" y="0"/>
                  </a:moveTo>
                  <a:lnTo>
                    <a:pt x="0" y="1878476"/>
                  </a:lnTo>
                  <a:lnTo>
                    <a:pt x="0" y="188894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7883581" y="632337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 rot="21420000">
            <a:off x="16125770" y="3771484"/>
            <a:ext cx="3376985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7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(prediction</a:t>
            </a:r>
            <a:r>
              <a:rPr dirty="0" sz="2450" spc="-2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spc="-15" b="1">
                <a:solidFill>
                  <a:srgbClr val="FFFFFF"/>
                </a:solidFill>
                <a:latin typeface="Bradley Hand"/>
                <a:cs typeface="Bradley Hand"/>
              </a:rPr>
              <a:t>probabilities)</a:t>
            </a:r>
            <a:endParaRPr baseline="2267" sz="3675">
              <a:latin typeface="Bradley Hand"/>
              <a:cs typeface="Bradley Hand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377577" y="10244119"/>
            <a:ext cx="3862070" cy="759460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595755" marR="5080" indent="-1583690">
              <a:lnSpc>
                <a:spcPts val="2810"/>
              </a:lnSpc>
              <a:spcBef>
                <a:spcPts val="325"/>
              </a:spcBef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(32 is a very common </a:t>
            </a:r>
            <a:r>
              <a:rPr dirty="0" sz="2450" spc="-20" b="1">
                <a:solidFill>
                  <a:srgbClr val="FFFFFF"/>
                </a:solidFill>
                <a:latin typeface="Bradley Hand"/>
                <a:cs typeface="Bradley Hand"/>
              </a:rPr>
              <a:t>batch 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size)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1539252" y="8558399"/>
            <a:ext cx="6162040" cy="98679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531495" marR="5080" indent="-519430">
              <a:lnSpc>
                <a:spcPts val="3710"/>
              </a:lnSpc>
              <a:spcBef>
                <a:spcPts val="345"/>
              </a:spcBef>
            </a:pP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vary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depending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5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you’re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working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Arial"/>
                <a:cs typeface="Arial"/>
              </a:rPr>
              <a:t>on.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17134526" y="7323613"/>
            <a:ext cx="867410" cy="1221105"/>
            <a:chOff x="17134526" y="7323613"/>
            <a:chExt cx="867410" cy="1221105"/>
          </a:xfrm>
        </p:grpSpPr>
        <p:sp>
          <p:nvSpPr>
            <p:cNvPr id="39" name="object 39" descr=""/>
            <p:cNvSpPr/>
            <p:nvPr/>
          </p:nvSpPr>
          <p:spPr>
            <a:xfrm>
              <a:off x="17144997" y="7413231"/>
              <a:ext cx="808355" cy="1120775"/>
            </a:xfrm>
            <a:custGeom>
              <a:avLst/>
              <a:gdLst/>
              <a:ahLst/>
              <a:cxnLst/>
              <a:rect l="l" t="t" r="r" b="b"/>
              <a:pathLst>
                <a:path w="808355" h="1120775">
                  <a:moveTo>
                    <a:pt x="0" y="1120455"/>
                  </a:moveTo>
                  <a:lnTo>
                    <a:pt x="48549" y="1092137"/>
                  </a:lnTo>
                  <a:lnTo>
                    <a:pt x="95617" y="1063108"/>
                  </a:lnTo>
                  <a:lnTo>
                    <a:pt x="141205" y="1033368"/>
                  </a:lnTo>
                  <a:lnTo>
                    <a:pt x="185312" y="1002916"/>
                  </a:lnTo>
                  <a:lnTo>
                    <a:pt x="227939" y="971753"/>
                  </a:lnTo>
                  <a:lnTo>
                    <a:pt x="269084" y="939879"/>
                  </a:lnTo>
                  <a:lnTo>
                    <a:pt x="308749" y="907293"/>
                  </a:lnTo>
                  <a:lnTo>
                    <a:pt x="346933" y="873996"/>
                  </a:lnTo>
                  <a:lnTo>
                    <a:pt x="383636" y="839987"/>
                  </a:lnTo>
                  <a:lnTo>
                    <a:pt x="418859" y="805267"/>
                  </a:lnTo>
                  <a:lnTo>
                    <a:pt x="452601" y="769836"/>
                  </a:lnTo>
                  <a:lnTo>
                    <a:pt x="484862" y="733693"/>
                  </a:lnTo>
                  <a:lnTo>
                    <a:pt x="515642" y="696839"/>
                  </a:lnTo>
                  <a:lnTo>
                    <a:pt x="544941" y="659273"/>
                  </a:lnTo>
                  <a:lnTo>
                    <a:pt x="572760" y="620996"/>
                  </a:lnTo>
                  <a:lnTo>
                    <a:pt x="599098" y="582008"/>
                  </a:lnTo>
                  <a:lnTo>
                    <a:pt x="623955" y="542308"/>
                  </a:lnTo>
                  <a:lnTo>
                    <a:pt x="647331" y="501897"/>
                  </a:lnTo>
                  <a:lnTo>
                    <a:pt x="669227" y="460775"/>
                  </a:lnTo>
                  <a:lnTo>
                    <a:pt x="689642" y="418941"/>
                  </a:lnTo>
                  <a:lnTo>
                    <a:pt x="708576" y="376396"/>
                  </a:lnTo>
                  <a:lnTo>
                    <a:pt x="726030" y="333139"/>
                  </a:lnTo>
                  <a:lnTo>
                    <a:pt x="742002" y="289171"/>
                  </a:lnTo>
                  <a:lnTo>
                    <a:pt x="756494" y="244491"/>
                  </a:lnTo>
                  <a:lnTo>
                    <a:pt x="769505" y="199100"/>
                  </a:lnTo>
                  <a:lnTo>
                    <a:pt x="781035" y="152998"/>
                  </a:lnTo>
                  <a:lnTo>
                    <a:pt x="791085" y="106185"/>
                  </a:lnTo>
                  <a:lnTo>
                    <a:pt x="799654" y="58660"/>
                  </a:lnTo>
                  <a:lnTo>
                    <a:pt x="806742" y="10423"/>
                  </a:lnTo>
                  <a:lnTo>
                    <a:pt x="807766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7901717" y="7323613"/>
              <a:ext cx="100330" cy="105410"/>
            </a:xfrm>
            <a:custGeom>
              <a:avLst/>
              <a:gdLst/>
              <a:ahLst/>
              <a:cxnLst/>
              <a:rect l="l" t="t" r="r" b="b"/>
              <a:pathLst>
                <a:path w="100330" h="105409">
                  <a:moveTo>
                    <a:pt x="59851" y="0"/>
                  </a:moveTo>
                  <a:lnTo>
                    <a:pt x="0" y="95123"/>
                  </a:lnTo>
                  <a:lnTo>
                    <a:pt x="100038" y="104953"/>
                  </a:lnTo>
                  <a:lnTo>
                    <a:pt x="598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 descr=""/>
          <p:cNvGrpSpPr/>
          <p:nvPr/>
        </p:nvGrpSpPr>
        <p:grpSpPr>
          <a:xfrm>
            <a:off x="8770580" y="9004935"/>
            <a:ext cx="2562860" cy="210820"/>
            <a:chOff x="8770580" y="9004935"/>
            <a:chExt cx="2562860" cy="210820"/>
          </a:xfrm>
        </p:grpSpPr>
        <p:sp>
          <p:nvSpPr>
            <p:cNvPr id="42" name="object 42" descr=""/>
            <p:cNvSpPr/>
            <p:nvPr/>
          </p:nvSpPr>
          <p:spPr>
            <a:xfrm>
              <a:off x="8857290" y="9050505"/>
              <a:ext cx="2465705" cy="154305"/>
            </a:xfrm>
            <a:custGeom>
              <a:avLst/>
              <a:gdLst/>
              <a:ahLst/>
              <a:cxnLst/>
              <a:rect l="l" t="t" r="r" b="b"/>
              <a:pathLst>
                <a:path w="2465704" h="154304">
                  <a:moveTo>
                    <a:pt x="2465463" y="152557"/>
                  </a:moveTo>
                  <a:lnTo>
                    <a:pt x="2392941" y="153208"/>
                  </a:lnTo>
                  <a:lnTo>
                    <a:pt x="2321353" y="153704"/>
                  </a:lnTo>
                  <a:lnTo>
                    <a:pt x="2250699" y="154046"/>
                  </a:lnTo>
                  <a:lnTo>
                    <a:pt x="2180979" y="154234"/>
                  </a:lnTo>
                  <a:lnTo>
                    <a:pt x="2112192" y="154267"/>
                  </a:lnTo>
                  <a:lnTo>
                    <a:pt x="2044340" y="154145"/>
                  </a:lnTo>
                  <a:lnTo>
                    <a:pt x="1977421" y="153870"/>
                  </a:lnTo>
                  <a:lnTo>
                    <a:pt x="1911437" y="153440"/>
                  </a:lnTo>
                  <a:lnTo>
                    <a:pt x="1846386" y="152855"/>
                  </a:lnTo>
                  <a:lnTo>
                    <a:pt x="1782268" y="152116"/>
                  </a:lnTo>
                  <a:lnTo>
                    <a:pt x="1719085" y="151222"/>
                  </a:lnTo>
                  <a:lnTo>
                    <a:pt x="1656836" y="150174"/>
                  </a:lnTo>
                  <a:lnTo>
                    <a:pt x="1595520" y="148972"/>
                  </a:lnTo>
                  <a:lnTo>
                    <a:pt x="1535138" y="147615"/>
                  </a:lnTo>
                  <a:lnTo>
                    <a:pt x="1475691" y="146104"/>
                  </a:lnTo>
                  <a:lnTo>
                    <a:pt x="1417176" y="144438"/>
                  </a:lnTo>
                  <a:lnTo>
                    <a:pt x="1359596" y="142618"/>
                  </a:lnTo>
                  <a:lnTo>
                    <a:pt x="1302950" y="140644"/>
                  </a:lnTo>
                  <a:lnTo>
                    <a:pt x="1247237" y="138515"/>
                  </a:lnTo>
                  <a:lnTo>
                    <a:pt x="1192459" y="136231"/>
                  </a:lnTo>
                  <a:lnTo>
                    <a:pt x="1138614" y="133793"/>
                  </a:lnTo>
                  <a:lnTo>
                    <a:pt x="1085703" y="131201"/>
                  </a:lnTo>
                  <a:lnTo>
                    <a:pt x="1033726" y="128454"/>
                  </a:lnTo>
                  <a:lnTo>
                    <a:pt x="982682" y="125553"/>
                  </a:lnTo>
                  <a:lnTo>
                    <a:pt x="932573" y="122497"/>
                  </a:lnTo>
                  <a:lnTo>
                    <a:pt x="883397" y="119287"/>
                  </a:lnTo>
                  <a:lnTo>
                    <a:pt x="835156" y="115923"/>
                  </a:lnTo>
                  <a:lnTo>
                    <a:pt x="787848" y="112404"/>
                  </a:lnTo>
                  <a:lnTo>
                    <a:pt x="741474" y="108730"/>
                  </a:lnTo>
                  <a:lnTo>
                    <a:pt x="696033" y="104902"/>
                  </a:lnTo>
                  <a:lnTo>
                    <a:pt x="651527" y="100920"/>
                  </a:lnTo>
                  <a:lnTo>
                    <a:pt x="607954" y="96783"/>
                  </a:lnTo>
                  <a:lnTo>
                    <a:pt x="565316" y="92492"/>
                  </a:lnTo>
                  <a:lnTo>
                    <a:pt x="523611" y="88047"/>
                  </a:lnTo>
                  <a:lnTo>
                    <a:pt x="482840" y="83447"/>
                  </a:lnTo>
                  <a:lnTo>
                    <a:pt x="443003" y="78692"/>
                  </a:lnTo>
                  <a:lnTo>
                    <a:pt x="404099" y="73783"/>
                  </a:lnTo>
                  <a:lnTo>
                    <a:pt x="366130" y="68720"/>
                  </a:lnTo>
                  <a:lnTo>
                    <a:pt x="292992" y="58130"/>
                  </a:lnTo>
                  <a:lnTo>
                    <a:pt x="223590" y="46922"/>
                  </a:lnTo>
                  <a:lnTo>
                    <a:pt x="157924" y="35096"/>
                  </a:lnTo>
                  <a:lnTo>
                    <a:pt x="95992" y="22653"/>
                  </a:lnTo>
                  <a:lnTo>
                    <a:pt x="37796" y="9592"/>
                  </a:lnTo>
                  <a:lnTo>
                    <a:pt x="10099" y="283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8770580" y="9004935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90" h="97154">
                  <a:moveTo>
                    <a:pt x="110353" y="0"/>
                  </a:moveTo>
                  <a:lnTo>
                    <a:pt x="0" y="21271"/>
                  </a:lnTo>
                  <a:lnTo>
                    <a:pt x="83229" y="96791"/>
                  </a:lnTo>
                  <a:lnTo>
                    <a:pt x="1103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47890" rIns="0" bIns="0" rtlCol="0" vert="horz">
            <a:spAutoFit/>
          </a:bodyPr>
          <a:lstStyle/>
          <a:p>
            <a:pPr marL="2947670">
              <a:lnSpc>
                <a:spcPct val="100000"/>
              </a:lnSpc>
              <a:spcBef>
                <a:spcPts val="130"/>
              </a:spcBef>
            </a:pPr>
            <a:r>
              <a:rPr dirty="0" spc="350"/>
              <a:t>Input</a:t>
            </a:r>
            <a:r>
              <a:rPr dirty="0" spc="-975"/>
              <a:t> </a:t>
            </a:r>
            <a:r>
              <a:rPr dirty="0" spc="185"/>
              <a:t>and</a:t>
            </a:r>
            <a:r>
              <a:rPr dirty="0" spc="-975"/>
              <a:t> </a:t>
            </a:r>
            <a:r>
              <a:rPr dirty="0" spc="625"/>
              <a:t>output</a:t>
            </a:r>
            <a:r>
              <a:rPr dirty="0" spc="-969"/>
              <a:t> </a:t>
            </a:r>
            <a:r>
              <a:rPr dirty="0" spc="-10"/>
              <a:t>shapes</a:t>
            </a:r>
          </a:p>
        </p:txBody>
      </p:sp>
      <p:sp>
        <p:nvSpPr>
          <p:cNvPr id="45" name="object 45" descr=""/>
          <p:cNvSpPr txBox="1"/>
          <p:nvPr/>
        </p:nvSpPr>
        <p:spPr>
          <a:xfrm>
            <a:off x="589140" y="6011406"/>
            <a:ext cx="10311765" cy="1525905"/>
          </a:xfrm>
          <a:prstGeom prst="rect">
            <a:avLst/>
          </a:prstGeom>
        </p:spPr>
        <p:txBody>
          <a:bodyPr wrap="square" lIns="0" tIns="1562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dirty="0" sz="2850" spc="-120">
                <a:solidFill>
                  <a:srgbClr val="FFFFFF"/>
                </a:solidFill>
                <a:latin typeface="Andale Mono"/>
                <a:cs typeface="Andale Mono"/>
              </a:rPr>
              <a:t>[batch_size,</a:t>
            </a:r>
            <a:r>
              <a:rPr dirty="0" sz="28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height,</a:t>
            </a:r>
            <a:r>
              <a:rPr dirty="0" sz="2850" spc="-2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width,</a:t>
            </a:r>
            <a:r>
              <a:rPr dirty="0" sz="28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25">
                <a:solidFill>
                  <a:srgbClr val="FFFFFF"/>
                </a:solidFill>
                <a:latin typeface="Andale Mono"/>
                <a:cs typeface="Andale Mono"/>
              </a:rPr>
              <a:t>colour_channels]</a:t>
            </a:r>
            <a:r>
              <a:rPr dirty="0" sz="2850" spc="-2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80">
                <a:solidFill>
                  <a:srgbClr val="FFFFFF"/>
                </a:solidFill>
                <a:latin typeface="Andale Mono"/>
                <a:cs typeface="Andale Mono"/>
              </a:rPr>
              <a:t>(NHWC)</a:t>
            </a:r>
            <a:endParaRPr sz="2850">
              <a:latin typeface="Andale Mono"/>
              <a:cs typeface="Andale Mono"/>
            </a:endParaRPr>
          </a:p>
          <a:p>
            <a:pPr algn="ctr" marR="2240915">
              <a:lnSpc>
                <a:spcPts val="2905"/>
              </a:lnSpc>
              <a:spcBef>
                <a:spcPts val="965"/>
              </a:spcBef>
            </a:pPr>
            <a:r>
              <a:rPr dirty="0" sz="2450" spc="8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ts val="3385"/>
              </a:lnSpc>
            </a:pPr>
            <a:r>
              <a:rPr dirty="0" sz="2850" spc="-120">
                <a:solidFill>
                  <a:srgbClr val="FFFFFF"/>
                </a:solidFill>
                <a:latin typeface="Andale Mono"/>
                <a:cs typeface="Andale Mono"/>
              </a:rPr>
              <a:t>[batch_size,</a:t>
            </a:r>
            <a:r>
              <a:rPr dirty="0" sz="28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25">
                <a:solidFill>
                  <a:srgbClr val="FFFFFF"/>
                </a:solidFill>
                <a:latin typeface="Andale Mono"/>
                <a:cs typeface="Andale Mono"/>
              </a:rPr>
              <a:t>colour_channels,</a:t>
            </a:r>
            <a:r>
              <a:rPr dirty="0" sz="2850" spc="-2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height,</a:t>
            </a:r>
            <a:r>
              <a:rPr dirty="0" sz="28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width]</a:t>
            </a:r>
            <a:r>
              <a:rPr dirty="0" sz="2850" spc="-2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80">
                <a:solidFill>
                  <a:srgbClr val="FFFFFF"/>
                </a:solidFill>
                <a:latin typeface="Andale Mono"/>
                <a:cs typeface="Andale Mono"/>
              </a:rPr>
              <a:t>(NCHW)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883291" y="7953302"/>
            <a:ext cx="6604000" cy="2250440"/>
          </a:xfrm>
          <a:prstGeom prst="rect">
            <a:avLst/>
          </a:prstGeom>
          <a:solidFill>
            <a:srgbClr val="000000"/>
          </a:solidFill>
          <a:ln w="31412">
            <a:solidFill>
              <a:srgbClr val="61D836"/>
            </a:solidFill>
          </a:ln>
        </p:spPr>
        <p:txBody>
          <a:bodyPr wrap="square" lIns="0" tIns="97790" rIns="0" bIns="0" rtlCol="0" vert="horz">
            <a:spAutoFit/>
          </a:bodyPr>
          <a:lstStyle/>
          <a:p>
            <a:pPr marL="71120">
              <a:lnSpc>
                <a:spcPct val="100000"/>
              </a:lnSpc>
              <a:spcBef>
                <a:spcPts val="77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Shape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>
                <a:solidFill>
                  <a:srgbClr val="FFFFFF"/>
                </a:solidFill>
                <a:latin typeface="Andale Mono"/>
                <a:cs typeface="Andale Mono"/>
              </a:rPr>
              <a:t>=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[None,</a:t>
            </a:r>
            <a:r>
              <a:rPr dirty="0" sz="2850" spc="-32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28,</a:t>
            </a:r>
            <a:r>
              <a:rPr dirty="0" sz="2850" spc="-33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28,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>
                <a:solidFill>
                  <a:srgbClr val="FFFFFF"/>
                </a:solidFill>
                <a:latin typeface="Andale Mono"/>
                <a:cs typeface="Andale Mono"/>
              </a:rPr>
              <a:t>1]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Andale Mono"/>
                <a:cs typeface="Andale Mono"/>
              </a:rPr>
              <a:t>(NHWC)</a:t>
            </a:r>
            <a:endParaRPr sz="2850">
              <a:latin typeface="Andale Mono"/>
              <a:cs typeface="Andale Mono"/>
            </a:endParaRPr>
          </a:p>
          <a:p>
            <a:pPr marL="71120">
              <a:lnSpc>
                <a:spcPct val="100000"/>
              </a:lnSpc>
              <a:spcBef>
                <a:spcPts val="96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Shape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>
                <a:solidFill>
                  <a:srgbClr val="FFFFFF"/>
                </a:solidFill>
                <a:latin typeface="Andale Mono"/>
                <a:cs typeface="Andale Mono"/>
              </a:rPr>
              <a:t>=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[None,</a:t>
            </a:r>
            <a:r>
              <a:rPr dirty="0" sz="2850" spc="-32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>
                <a:solidFill>
                  <a:srgbClr val="FFFFFF"/>
                </a:solidFill>
                <a:latin typeface="Andale Mono"/>
                <a:cs typeface="Andale Mono"/>
              </a:rPr>
              <a:t>1,</a:t>
            </a:r>
            <a:r>
              <a:rPr dirty="0" sz="2850" spc="-33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28,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28]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Andale Mono"/>
                <a:cs typeface="Andale Mono"/>
              </a:rPr>
              <a:t>(NCHW)</a:t>
            </a:r>
            <a:endParaRPr sz="2850">
              <a:latin typeface="Andale Mono"/>
              <a:cs typeface="Andale Mono"/>
            </a:endParaRPr>
          </a:p>
          <a:p>
            <a:pPr algn="ctr" marR="574675">
              <a:lnSpc>
                <a:spcPct val="100000"/>
              </a:lnSpc>
              <a:spcBef>
                <a:spcPts val="1135"/>
              </a:spcBef>
            </a:pPr>
            <a:r>
              <a:rPr dirty="0" sz="2450" spc="8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2450">
              <a:latin typeface="Arial"/>
              <a:cs typeface="Arial"/>
            </a:endParaRPr>
          </a:p>
          <a:p>
            <a:pPr marL="100965">
              <a:lnSpc>
                <a:spcPct val="100000"/>
              </a:lnSpc>
              <a:spcBef>
                <a:spcPts val="43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Shape</a:t>
            </a:r>
            <a:r>
              <a:rPr dirty="0" sz="2850" spc="-33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>
                <a:solidFill>
                  <a:srgbClr val="FFFFFF"/>
                </a:solidFill>
                <a:latin typeface="Andale Mono"/>
                <a:cs typeface="Andale Mono"/>
              </a:rPr>
              <a:t>=</a:t>
            </a:r>
            <a:r>
              <a:rPr dirty="0" sz="2850" spc="-33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70">
                <a:solidFill>
                  <a:srgbClr val="FFFFFF"/>
                </a:solidFill>
                <a:latin typeface="Andale Mono"/>
                <a:cs typeface="Andale Mono"/>
              </a:rPr>
              <a:t>[32,</a:t>
            </a:r>
            <a:r>
              <a:rPr dirty="0" sz="2850" spc="-33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28,</a:t>
            </a:r>
            <a:r>
              <a:rPr dirty="0" sz="2850" spc="-33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28,</a:t>
            </a:r>
            <a:r>
              <a:rPr dirty="0" sz="2850" spc="-33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Andale Mono"/>
                <a:cs typeface="Andale Mono"/>
              </a:rPr>
              <a:t>1]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47" name="object 47" descr=""/>
          <p:cNvSpPr txBox="1"/>
          <p:nvPr/>
        </p:nvSpPr>
        <p:spPr>
          <a:xfrm rot="120000">
            <a:off x="10768256" y="6053641"/>
            <a:ext cx="3033846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25"/>
              </a:lnSpc>
            </a:pP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(colour</a:t>
            </a:r>
            <a:r>
              <a:rPr dirty="0" baseline="2267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channels</a:t>
            </a:r>
            <a:r>
              <a:rPr dirty="0" sz="2450" spc="-3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67" sz="3675" spc="-30" b="1">
                <a:solidFill>
                  <a:srgbClr val="FFFFFF"/>
                </a:solidFill>
                <a:latin typeface="Bradley Hand"/>
                <a:cs typeface="Bradley Hand"/>
              </a:rPr>
              <a:t>last)</a:t>
            </a:r>
            <a:endParaRPr baseline="-2267" sz="3675">
              <a:latin typeface="Bradley Hand"/>
              <a:cs typeface="Bradley Hand"/>
            </a:endParaRPr>
          </a:p>
        </p:txBody>
      </p:sp>
      <p:sp>
        <p:nvSpPr>
          <p:cNvPr id="48" name="object 48" descr=""/>
          <p:cNvSpPr txBox="1"/>
          <p:nvPr/>
        </p:nvSpPr>
        <p:spPr>
          <a:xfrm rot="120000">
            <a:off x="10775445" y="6980132"/>
            <a:ext cx="3124177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20"/>
              </a:lnSpc>
            </a:pP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(colour</a:t>
            </a:r>
            <a:r>
              <a:rPr dirty="0" baseline="2267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channels</a:t>
            </a:r>
            <a:r>
              <a:rPr dirty="0" sz="2450" spc="-3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67" sz="3675" spc="-15" b="1">
                <a:solidFill>
                  <a:srgbClr val="FFFFFF"/>
                </a:solidFill>
                <a:latin typeface="Bradley Hand"/>
                <a:cs typeface="Bradley Hand"/>
              </a:rPr>
              <a:t>first)</a:t>
            </a:r>
            <a:endParaRPr baseline="-2267" sz="3675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49732" y="162239"/>
            <a:ext cx="11426825" cy="13258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0" spc="-515"/>
              <a:t>F</a:t>
            </a:r>
            <a:r>
              <a:rPr dirty="0" sz="8500" spc="-260"/>
              <a:t>a</a:t>
            </a:r>
            <a:r>
              <a:rPr dirty="0" sz="8500" spc="-254"/>
              <a:t>s</a:t>
            </a:r>
            <a:r>
              <a:rPr dirty="0" sz="8500" spc="-240"/>
              <a:t>h</a:t>
            </a:r>
            <a:r>
              <a:rPr dirty="0" sz="8500" spc="-235"/>
              <a:t>i</a:t>
            </a:r>
            <a:r>
              <a:rPr dirty="0" sz="8500" spc="-229"/>
              <a:t>o</a:t>
            </a:r>
            <a:r>
              <a:rPr dirty="0" sz="8500" spc="-240"/>
              <a:t>n</a:t>
            </a:r>
            <a:r>
              <a:rPr dirty="0" sz="8500" spc="-245"/>
              <a:t>MN</a:t>
            </a:r>
            <a:r>
              <a:rPr dirty="0" sz="8500" spc="-260"/>
              <a:t>I</a:t>
            </a:r>
            <a:r>
              <a:rPr dirty="0" sz="8500" spc="-409"/>
              <a:t>S</a:t>
            </a:r>
            <a:r>
              <a:rPr dirty="0" sz="8500" spc="-670"/>
              <a:t>T</a:t>
            </a:r>
            <a:r>
              <a:rPr dirty="0" sz="8500" spc="-70"/>
              <a:t>:</a:t>
            </a:r>
            <a:r>
              <a:rPr dirty="0" sz="8500" spc="-770"/>
              <a:t> </a:t>
            </a:r>
            <a:r>
              <a:rPr dirty="0" sz="8500" spc="155"/>
              <a:t>Batched</a:t>
            </a:r>
            <a:endParaRPr sz="85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985" y="3556815"/>
            <a:ext cx="4494033" cy="449403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91729" y="8150166"/>
            <a:ext cx="417258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torchvision.datasets.FashionMNIST</a:t>
            </a:r>
            <a:endParaRPr sz="1650">
              <a:latin typeface="Andale Mono"/>
              <a:cs typeface="Andale Mono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491786" y="2880361"/>
            <a:ext cx="114871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60" b="1">
                <a:solidFill>
                  <a:srgbClr val="16E7CF"/>
                </a:solidFill>
                <a:latin typeface="Arial"/>
                <a:cs typeface="Arial"/>
              </a:rPr>
              <a:t>Batch</a:t>
            </a:r>
            <a:endParaRPr sz="33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953532" y="2908112"/>
            <a:ext cx="28448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200" b="1">
                <a:solidFill>
                  <a:srgbClr val="16E7CF"/>
                </a:solidFill>
                <a:latin typeface="Arial"/>
                <a:cs typeface="Arial"/>
              </a:rPr>
              <a:t>0</a:t>
            </a:r>
            <a:endParaRPr sz="33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675394" y="9122880"/>
            <a:ext cx="570865" cy="365125"/>
          </a:xfrm>
          <a:prstGeom prst="rect">
            <a:avLst/>
          </a:prstGeom>
        </p:spPr>
        <p:txBody>
          <a:bodyPr wrap="square" lIns="0" tIns="1587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00" b="1">
                <a:solidFill>
                  <a:srgbClr val="16E7CF"/>
                </a:solidFill>
                <a:latin typeface="Arial"/>
                <a:cs typeface="Arial"/>
              </a:rPr>
              <a:t>…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4597943" y="4082324"/>
            <a:ext cx="3386454" cy="838200"/>
            <a:chOff x="14597943" y="4082324"/>
            <a:chExt cx="3386454" cy="83820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0105" y="4082324"/>
              <a:ext cx="2524279" cy="83767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97943" y="4082324"/>
              <a:ext cx="837670" cy="837670"/>
            </a:xfrm>
            <a:prstGeom prst="rect">
              <a:avLst/>
            </a:prstGeom>
          </p:spPr>
        </p:pic>
      </p:grp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98086" y="4082324"/>
            <a:ext cx="837670" cy="83767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798218" y="4082324"/>
            <a:ext cx="837670" cy="837670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1990389" y="4219148"/>
            <a:ext cx="21082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380" b="1">
                <a:solidFill>
                  <a:srgbClr val="16E7CF"/>
                </a:solidFill>
                <a:latin typeface="Arial"/>
                <a:cs typeface="Arial"/>
              </a:rPr>
              <a:t>1</a:t>
            </a:r>
            <a:endParaRPr sz="3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7912660" y="4150689"/>
            <a:ext cx="36512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630" b="1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9912" y="4082324"/>
            <a:ext cx="837670" cy="837670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60105" y="5255521"/>
            <a:ext cx="2524279" cy="837670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814984" y="5529009"/>
            <a:ext cx="549643" cy="54964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698086" y="5384996"/>
            <a:ext cx="837670" cy="837670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798218" y="5400294"/>
            <a:ext cx="837670" cy="837670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11963584" y="5464405"/>
            <a:ext cx="26416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40" b="1">
                <a:solidFill>
                  <a:srgbClr val="16E7CF"/>
                </a:solidFill>
                <a:latin typeface="Arial"/>
                <a:cs typeface="Arial"/>
              </a:rPr>
              <a:t>2</a:t>
            </a:r>
            <a:endParaRPr sz="33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7912660" y="5392347"/>
            <a:ext cx="36512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630" b="1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349912" y="5255521"/>
            <a:ext cx="837670" cy="837670"/>
          </a:xfrm>
          <a:prstGeom prst="rect">
            <a:avLst/>
          </a:prstGeom>
        </p:spPr>
      </p:pic>
      <p:grpSp>
        <p:nvGrpSpPr>
          <p:cNvPr id="23" name="object 23" descr=""/>
          <p:cNvGrpSpPr/>
          <p:nvPr/>
        </p:nvGrpSpPr>
        <p:grpSpPr>
          <a:xfrm>
            <a:off x="14670966" y="6650774"/>
            <a:ext cx="3313429" cy="905510"/>
            <a:chOff x="14670966" y="6650774"/>
            <a:chExt cx="3313429" cy="905510"/>
          </a:xfrm>
        </p:grpSpPr>
        <p:pic>
          <p:nvPicPr>
            <p:cNvPr id="24" name="object 2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03408" y="6650774"/>
              <a:ext cx="1680975" cy="83767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60104" y="6703129"/>
              <a:ext cx="837670" cy="83767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70966" y="6718265"/>
              <a:ext cx="837670" cy="837670"/>
            </a:xfrm>
            <a:prstGeom prst="rect">
              <a:avLst/>
            </a:prstGeom>
          </p:spPr>
        </p:pic>
      </p:grpSp>
      <p:pic>
        <p:nvPicPr>
          <p:cNvPr id="27" name="object 27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698086" y="6718265"/>
            <a:ext cx="837670" cy="837670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798218" y="6718265"/>
            <a:ext cx="837670" cy="837670"/>
          </a:xfrm>
          <a:prstGeom prst="rect">
            <a:avLst/>
          </a:prstGeom>
        </p:spPr>
      </p:pic>
      <p:sp>
        <p:nvSpPr>
          <p:cNvPr id="29" name="object 29" descr=""/>
          <p:cNvSpPr txBox="1"/>
          <p:nvPr/>
        </p:nvSpPr>
        <p:spPr>
          <a:xfrm>
            <a:off x="11964213" y="6855090"/>
            <a:ext cx="26289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30" b="1">
                <a:solidFill>
                  <a:srgbClr val="16E7CF"/>
                </a:solidFill>
                <a:latin typeface="Arial"/>
                <a:cs typeface="Arial"/>
              </a:rPr>
              <a:t>3</a:t>
            </a:r>
            <a:endParaRPr sz="33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7912660" y="6706522"/>
            <a:ext cx="36512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630" b="1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31" name="object 31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8349912" y="6650774"/>
            <a:ext cx="837670" cy="837670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4670966" y="7883875"/>
            <a:ext cx="3313417" cy="837670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3698086" y="7883875"/>
            <a:ext cx="837670" cy="837670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2798218" y="7883875"/>
            <a:ext cx="837670" cy="837670"/>
          </a:xfrm>
          <a:prstGeom prst="rect">
            <a:avLst/>
          </a:prstGeom>
        </p:spPr>
      </p:pic>
      <p:sp>
        <p:nvSpPr>
          <p:cNvPr id="35" name="object 35" descr=""/>
          <p:cNvSpPr txBox="1"/>
          <p:nvPr/>
        </p:nvSpPr>
        <p:spPr>
          <a:xfrm>
            <a:off x="11957092" y="8020699"/>
            <a:ext cx="27749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145" b="1">
                <a:solidFill>
                  <a:srgbClr val="16E7CF"/>
                </a:solidFill>
                <a:latin typeface="Arial"/>
                <a:cs typeface="Arial"/>
              </a:rPr>
              <a:t>4</a:t>
            </a:r>
            <a:endParaRPr sz="33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7988595" y="7883389"/>
            <a:ext cx="36512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630" b="1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37" name="object 37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8349912" y="7883875"/>
            <a:ext cx="837670" cy="837670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2798218" y="2764352"/>
            <a:ext cx="837670" cy="837670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3698086" y="2764479"/>
            <a:ext cx="837670" cy="837670"/>
          </a:xfrm>
          <a:prstGeom prst="rect">
            <a:avLst/>
          </a:prstGeom>
        </p:spPr>
      </p:pic>
      <p:grpSp>
        <p:nvGrpSpPr>
          <p:cNvPr id="40" name="object 40" descr=""/>
          <p:cNvGrpSpPr/>
          <p:nvPr/>
        </p:nvGrpSpPr>
        <p:grpSpPr>
          <a:xfrm>
            <a:off x="14597943" y="2764352"/>
            <a:ext cx="3386454" cy="838200"/>
            <a:chOff x="14597943" y="2764352"/>
            <a:chExt cx="3386454" cy="838200"/>
          </a:xfrm>
        </p:grpSpPr>
        <p:pic>
          <p:nvPicPr>
            <p:cNvPr id="41" name="object 4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597943" y="2764352"/>
              <a:ext cx="837670" cy="83767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460105" y="2764352"/>
              <a:ext cx="2524279" cy="837797"/>
            </a:xfrm>
            <a:prstGeom prst="rect">
              <a:avLst/>
            </a:prstGeom>
          </p:spPr>
        </p:pic>
      </p:grpSp>
      <p:sp>
        <p:nvSpPr>
          <p:cNvPr id="43" name="object 43" descr=""/>
          <p:cNvSpPr txBox="1"/>
          <p:nvPr/>
        </p:nvSpPr>
        <p:spPr>
          <a:xfrm>
            <a:off x="10977268" y="2063741"/>
            <a:ext cx="424878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13915" algn="l"/>
                <a:tab pos="3051175" algn="l"/>
                <a:tab pos="3996690" algn="l"/>
              </a:tabLst>
            </a:pPr>
            <a:r>
              <a:rPr dirty="0" sz="3300" spc="-10" b="1">
                <a:solidFill>
                  <a:srgbClr val="61D836"/>
                </a:solidFill>
                <a:latin typeface="Arial"/>
                <a:cs typeface="Arial"/>
              </a:rPr>
              <a:t>Sample</a:t>
            </a:r>
            <a:r>
              <a:rPr dirty="0" sz="3300" b="1">
                <a:solidFill>
                  <a:srgbClr val="61D836"/>
                </a:solidFill>
                <a:latin typeface="Arial"/>
                <a:cs typeface="Arial"/>
              </a:rPr>
              <a:t>	</a:t>
            </a:r>
            <a:r>
              <a:rPr dirty="0" sz="3300" spc="150" b="1">
                <a:solidFill>
                  <a:srgbClr val="61D836"/>
                </a:solidFill>
                <a:latin typeface="Arial"/>
                <a:cs typeface="Arial"/>
              </a:rPr>
              <a:t>0</a:t>
            </a:r>
            <a:r>
              <a:rPr dirty="0" sz="3300" b="1">
                <a:solidFill>
                  <a:srgbClr val="61D836"/>
                </a:solidFill>
                <a:latin typeface="Arial"/>
                <a:cs typeface="Arial"/>
              </a:rPr>
              <a:t>	</a:t>
            </a:r>
            <a:r>
              <a:rPr dirty="0" sz="3300" spc="-440" b="1">
                <a:solidFill>
                  <a:srgbClr val="61D836"/>
                </a:solidFill>
                <a:latin typeface="Arial"/>
                <a:cs typeface="Arial"/>
              </a:rPr>
              <a:t>1</a:t>
            </a:r>
            <a:r>
              <a:rPr dirty="0" sz="3300" b="1">
                <a:solidFill>
                  <a:srgbClr val="61D836"/>
                </a:solidFill>
                <a:latin typeface="Arial"/>
                <a:cs typeface="Arial"/>
              </a:rPr>
              <a:t>	</a:t>
            </a:r>
            <a:r>
              <a:rPr dirty="0" sz="3300" spc="-50" b="1">
                <a:solidFill>
                  <a:srgbClr val="61D836"/>
                </a:solidFill>
                <a:latin typeface="Arial"/>
                <a:cs typeface="Arial"/>
              </a:rPr>
              <a:t>2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44" name="object 44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8349912" y="2743537"/>
            <a:ext cx="837670" cy="837670"/>
          </a:xfrm>
          <a:prstGeom prst="rect">
            <a:avLst/>
          </a:prstGeom>
        </p:spPr>
      </p:pic>
      <p:sp>
        <p:nvSpPr>
          <p:cNvPr id="45" name="object 45" descr=""/>
          <p:cNvSpPr txBox="1"/>
          <p:nvPr/>
        </p:nvSpPr>
        <p:spPr>
          <a:xfrm>
            <a:off x="15751689" y="2066195"/>
            <a:ext cx="325501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48360" algn="l"/>
                <a:tab pos="1699895" algn="l"/>
                <a:tab pos="2791460" algn="l"/>
              </a:tabLst>
            </a:pPr>
            <a:r>
              <a:rPr dirty="0" sz="3300" spc="-50" b="1">
                <a:solidFill>
                  <a:srgbClr val="61D836"/>
                </a:solidFill>
                <a:latin typeface="Arial"/>
                <a:cs typeface="Arial"/>
              </a:rPr>
              <a:t>3</a:t>
            </a:r>
            <a:r>
              <a:rPr dirty="0" sz="3300" b="1">
                <a:solidFill>
                  <a:srgbClr val="61D836"/>
                </a:solidFill>
                <a:latin typeface="Arial"/>
                <a:cs typeface="Arial"/>
              </a:rPr>
              <a:t>	</a:t>
            </a:r>
            <a:r>
              <a:rPr dirty="0" sz="3300" spc="75" b="1">
                <a:solidFill>
                  <a:srgbClr val="61D836"/>
                </a:solidFill>
                <a:latin typeface="Arial"/>
                <a:cs typeface="Arial"/>
              </a:rPr>
              <a:t>4</a:t>
            </a:r>
            <a:r>
              <a:rPr dirty="0" sz="3300" b="1">
                <a:solidFill>
                  <a:srgbClr val="61D836"/>
                </a:solidFill>
                <a:latin typeface="Arial"/>
                <a:cs typeface="Arial"/>
              </a:rPr>
              <a:t>	</a:t>
            </a:r>
            <a:r>
              <a:rPr dirty="0" sz="3300" spc="-50" b="1">
                <a:solidFill>
                  <a:srgbClr val="61D836"/>
                </a:solidFill>
                <a:latin typeface="Arial"/>
                <a:cs typeface="Arial"/>
              </a:rPr>
              <a:t>5</a:t>
            </a:r>
            <a:r>
              <a:rPr dirty="0" sz="3300" b="1">
                <a:solidFill>
                  <a:srgbClr val="61D836"/>
                </a:solidFill>
                <a:latin typeface="Arial"/>
                <a:cs typeface="Arial"/>
              </a:rPr>
              <a:t>	</a:t>
            </a:r>
            <a:r>
              <a:rPr dirty="0" sz="3200" spc="-25" b="1">
                <a:solidFill>
                  <a:srgbClr val="61D836"/>
                </a:solidFill>
                <a:latin typeface="Arial"/>
                <a:cs typeface="Arial"/>
              </a:rPr>
              <a:t>32</a:t>
            </a:r>
            <a:endParaRPr sz="32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 rot="120000">
            <a:off x="16974348" y="1396654"/>
            <a:ext cx="2475581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70"/>
              </a:lnSpc>
            </a:pP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batch_size=32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47" name="object 47" descr=""/>
          <p:cNvSpPr txBox="1"/>
          <p:nvPr/>
        </p:nvSpPr>
        <p:spPr>
          <a:xfrm rot="120000">
            <a:off x="16632778" y="1751358"/>
            <a:ext cx="3123545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14"/>
              </a:lnSpc>
            </a:pP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(32</a:t>
            </a:r>
            <a:r>
              <a:rPr dirty="0" baseline="1133" sz="3675" spc="-6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samples</a:t>
            </a:r>
            <a:r>
              <a:rPr dirty="0" sz="2450" spc="-4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401" sz="3675" b="1">
                <a:solidFill>
                  <a:srgbClr val="FFFFFF"/>
                </a:solidFill>
                <a:latin typeface="Bradley Hand"/>
                <a:cs typeface="Bradley Hand"/>
              </a:rPr>
              <a:t>per</a:t>
            </a:r>
            <a:r>
              <a:rPr dirty="0" baseline="-3401" sz="3675" spc="-6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4535" sz="3675" spc="-15" b="1">
                <a:solidFill>
                  <a:srgbClr val="FFFFFF"/>
                </a:solidFill>
                <a:latin typeface="Bradley Hand"/>
                <a:cs typeface="Bradley Hand"/>
              </a:rPr>
              <a:t>batch)</a:t>
            </a:r>
            <a:endParaRPr baseline="-4535" sz="3675">
              <a:latin typeface="Bradley Hand"/>
              <a:cs typeface="Bradley Hand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4899516" y="4491665"/>
            <a:ext cx="6720205" cy="2366010"/>
            <a:chOff x="4899516" y="4491665"/>
            <a:chExt cx="6720205" cy="2366010"/>
          </a:xfrm>
        </p:grpSpPr>
        <p:sp>
          <p:nvSpPr>
            <p:cNvPr id="49" name="object 49" descr=""/>
            <p:cNvSpPr/>
            <p:nvPr/>
          </p:nvSpPr>
          <p:spPr>
            <a:xfrm>
              <a:off x="4899516" y="5674358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252760" y="562409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1165356" y="5674358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1518601" y="562409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153181" y="4491665"/>
              <a:ext cx="6209131" cy="2365383"/>
            </a:xfrm>
            <a:prstGeom prst="rect">
              <a:avLst/>
            </a:prstGeom>
          </p:spPr>
        </p:pic>
      </p:grpSp>
      <p:sp>
        <p:nvSpPr>
          <p:cNvPr id="54" name="object 54" descr=""/>
          <p:cNvSpPr txBox="1"/>
          <p:nvPr/>
        </p:nvSpPr>
        <p:spPr>
          <a:xfrm>
            <a:off x="11258715" y="8891937"/>
            <a:ext cx="6246495" cy="1715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 marL="3077210">
              <a:lnSpc>
                <a:spcPts val="2670"/>
              </a:lnSpc>
              <a:spcBef>
                <a:spcPts val="120"/>
              </a:spcBef>
            </a:pP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shuffle=True</a:t>
            </a:r>
            <a:endParaRPr sz="2450">
              <a:latin typeface="Andale Mono"/>
              <a:cs typeface="Andale Mono"/>
            </a:endParaRPr>
          </a:p>
          <a:p>
            <a:pPr algn="ctr" marL="3077210">
              <a:lnSpc>
                <a:spcPts val="2670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(samples</a:t>
            </a:r>
            <a:r>
              <a:rPr dirty="0" sz="2450" spc="-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all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mixed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25" b="1">
                <a:solidFill>
                  <a:srgbClr val="FFFFFF"/>
                </a:solidFill>
                <a:latin typeface="Bradley Hand"/>
                <a:cs typeface="Bradley Hand"/>
              </a:rPr>
              <a:t>up)</a:t>
            </a:r>
            <a:endParaRPr sz="2450">
              <a:latin typeface="Bradley Hand"/>
              <a:cs typeface="Bradley Hand"/>
            </a:endParaRPr>
          </a:p>
          <a:p>
            <a:pPr>
              <a:lnSpc>
                <a:spcPct val="100000"/>
              </a:lnSpc>
            </a:pPr>
            <a:endParaRPr sz="3100">
              <a:latin typeface="Bradley Hand"/>
              <a:cs typeface="Bradley Hand"/>
            </a:endParaRPr>
          </a:p>
          <a:p>
            <a:pPr marL="213360" marR="4580890" indent="-201295">
              <a:lnSpc>
                <a:spcPts val="2039"/>
              </a:lnSpc>
            </a:pPr>
            <a:r>
              <a:rPr dirty="0" sz="1950" spc="-35" b="1">
                <a:solidFill>
                  <a:srgbClr val="16E7CF"/>
                </a:solidFill>
                <a:latin typeface="Arial"/>
                <a:cs typeface="Arial"/>
              </a:rPr>
              <a:t>Num</a:t>
            </a:r>
            <a:r>
              <a:rPr dirty="0" sz="1950" spc="-190" b="1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1950" spc="-10" b="1">
                <a:solidFill>
                  <a:srgbClr val="16E7CF"/>
                </a:solidFill>
                <a:latin typeface="Arial"/>
                <a:cs typeface="Arial"/>
              </a:rPr>
              <a:t>samples/ batch_size</a:t>
            </a:r>
            <a:endParaRPr sz="195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6548488" y="6605506"/>
            <a:ext cx="34188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torch.utils.data.DataLoader</a:t>
            </a:r>
            <a:endParaRPr sz="1650">
              <a:latin typeface="Andale Mono"/>
              <a:cs typeface="Andale Mono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7912660" y="2763993"/>
            <a:ext cx="36512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630" b="1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6134" y="1652341"/>
            <a:ext cx="14631826" cy="391587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6197259" y="6134977"/>
            <a:ext cx="6987540" cy="4624705"/>
            <a:chOff x="6197259" y="6134977"/>
            <a:chExt cx="6987540" cy="462470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7259" y="6134977"/>
              <a:ext cx="6987391" cy="462464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984771" y="7238843"/>
              <a:ext cx="1617345" cy="156210"/>
            </a:xfrm>
            <a:custGeom>
              <a:avLst/>
              <a:gdLst/>
              <a:ahLst/>
              <a:cxnLst/>
              <a:rect l="l" t="t" r="r" b="b"/>
              <a:pathLst>
                <a:path w="1617345" h="156209">
                  <a:moveTo>
                    <a:pt x="0" y="0"/>
                  </a:moveTo>
                  <a:lnTo>
                    <a:pt x="1617293" y="0"/>
                  </a:lnTo>
                  <a:lnTo>
                    <a:pt x="1617293" y="155675"/>
                  </a:lnTo>
                  <a:lnTo>
                    <a:pt x="0" y="155675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291490" y="7219242"/>
              <a:ext cx="5198745" cy="788670"/>
            </a:xfrm>
            <a:custGeom>
              <a:avLst/>
              <a:gdLst/>
              <a:ahLst/>
              <a:cxnLst/>
              <a:rect l="l" t="t" r="r" b="b"/>
              <a:pathLst>
                <a:path w="5198745" h="788670">
                  <a:moveTo>
                    <a:pt x="0" y="0"/>
                  </a:moveTo>
                  <a:lnTo>
                    <a:pt x="5198126" y="0"/>
                  </a:lnTo>
                  <a:lnTo>
                    <a:pt x="5198126" y="788319"/>
                  </a:lnTo>
                  <a:lnTo>
                    <a:pt x="0" y="788319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286451" y="8001535"/>
              <a:ext cx="2338070" cy="156210"/>
            </a:xfrm>
            <a:custGeom>
              <a:avLst/>
              <a:gdLst/>
              <a:ahLst/>
              <a:cxnLst/>
              <a:rect l="l" t="t" r="r" b="b"/>
              <a:pathLst>
                <a:path w="2338070" h="156209">
                  <a:moveTo>
                    <a:pt x="0" y="0"/>
                  </a:moveTo>
                  <a:lnTo>
                    <a:pt x="2337641" y="0"/>
                  </a:lnTo>
                  <a:lnTo>
                    <a:pt x="2337641" y="155675"/>
                  </a:lnTo>
                  <a:lnTo>
                    <a:pt x="0" y="155675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288729" y="8156335"/>
              <a:ext cx="4617085" cy="349250"/>
            </a:xfrm>
            <a:custGeom>
              <a:avLst/>
              <a:gdLst/>
              <a:ahLst/>
              <a:cxnLst/>
              <a:rect l="l" t="t" r="r" b="b"/>
              <a:pathLst>
                <a:path w="4617084" h="349250">
                  <a:moveTo>
                    <a:pt x="0" y="0"/>
                  </a:moveTo>
                  <a:lnTo>
                    <a:pt x="4616900" y="0"/>
                  </a:lnTo>
                  <a:lnTo>
                    <a:pt x="4616900" y="348970"/>
                  </a:lnTo>
                  <a:lnTo>
                    <a:pt x="0" y="348970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969753" y="10548679"/>
              <a:ext cx="2949575" cy="156210"/>
            </a:xfrm>
            <a:custGeom>
              <a:avLst/>
              <a:gdLst/>
              <a:ahLst/>
              <a:cxnLst/>
              <a:rect l="l" t="t" r="r" b="b"/>
              <a:pathLst>
                <a:path w="2949575" h="156209">
                  <a:moveTo>
                    <a:pt x="0" y="0"/>
                  </a:moveTo>
                  <a:lnTo>
                    <a:pt x="2949307" y="0"/>
                  </a:lnTo>
                  <a:lnTo>
                    <a:pt x="2949307" y="155675"/>
                  </a:lnTo>
                  <a:lnTo>
                    <a:pt x="0" y="155675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040867" y="90958"/>
            <a:ext cx="12033885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345"/>
              <a:t>Architecture</a:t>
            </a:r>
            <a:r>
              <a:rPr dirty="0" spc="-985"/>
              <a:t> </a:t>
            </a:r>
            <a:r>
              <a:rPr dirty="0" spc="660"/>
              <a:t>of</a:t>
            </a:r>
            <a:r>
              <a:rPr dirty="0" spc="-985"/>
              <a:t> </a:t>
            </a:r>
            <a:r>
              <a:rPr dirty="0" spc="-60"/>
              <a:t>a</a:t>
            </a:r>
            <a:r>
              <a:rPr dirty="0" spc="-985"/>
              <a:t> </a:t>
            </a:r>
            <a:r>
              <a:rPr dirty="0" spc="-25"/>
              <a:t>CNN</a:t>
            </a:r>
          </a:p>
        </p:txBody>
      </p:sp>
      <p:sp>
        <p:nvSpPr>
          <p:cNvPr id="11" name="object 11" descr=""/>
          <p:cNvSpPr/>
          <p:nvPr/>
        </p:nvSpPr>
        <p:spPr>
          <a:xfrm>
            <a:off x="2954906" y="2681498"/>
            <a:ext cx="861060" cy="254635"/>
          </a:xfrm>
          <a:custGeom>
            <a:avLst/>
            <a:gdLst/>
            <a:ahLst/>
            <a:cxnLst/>
            <a:rect l="l" t="t" r="r" b="b"/>
            <a:pathLst>
              <a:path w="861060" h="254635">
                <a:moveTo>
                  <a:pt x="0" y="0"/>
                </a:moveTo>
                <a:lnTo>
                  <a:pt x="860436" y="0"/>
                </a:lnTo>
                <a:lnTo>
                  <a:pt x="860436" y="254616"/>
                </a:lnTo>
                <a:lnTo>
                  <a:pt x="0" y="25461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A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2935399" y="3187733"/>
            <a:ext cx="1372870" cy="254635"/>
          </a:xfrm>
          <a:custGeom>
            <a:avLst/>
            <a:gdLst/>
            <a:ahLst/>
            <a:cxnLst/>
            <a:rect l="l" t="t" r="r" b="b"/>
            <a:pathLst>
              <a:path w="1372870" h="254635">
                <a:moveTo>
                  <a:pt x="0" y="0"/>
                </a:moveTo>
                <a:lnTo>
                  <a:pt x="1372802" y="0"/>
                </a:lnTo>
                <a:lnTo>
                  <a:pt x="1372802" y="254616"/>
                </a:lnTo>
                <a:lnTo>
                  <a:pt x="0" y="25461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16E7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2928180" y="3636833"/>
            <a:ext cx="2080260" cy="349250"/>
          </a:xfrm>
          <a:custGeom>
            <a:avLst/>
            <a:gdLst/>
            <a:ahLst/>
            <a:cxnLst/>
            <a:rect l="l" t="t" r="r" b="b"/>
            <a:pathLst>
              <a:path w="2080260" h="349250">
                <a:moveTo>
                  <a:pt x="0" y="0"/>
                </a:moveTo>
                <a:lnTo>
                  <a:pt x="2080072" y="0"/>
                </a:lnTo>
                <a:lnTo>
                  <a:pt x="2080072" y="348970"/>
                </a:lnTo>
                <a:lnTo>
                  <a:pt x="0" y="34897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61D83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2943944" y="4176671"/>
            <a:ext cx="1175385" cy="254635"/>
          </a:xfrm>
          <a:custGeom>
            <a:avLst/>
            <a:gdLst/>
            <a:ahLst/>
            <a:cxnLst/>
            <a:rect l="l" t="t" r="r" b="b"/>
            <a:pathLst>
              <a:path w="1175385" h="254635">
                <a:moveTo>
                  <a:pt x="0" y="0"/>
                </a:moveTo>
                <a:lnTo>
                  <a:pt x="1174777" y="0"/>
                </a:lnTo>
                <a:lnTo>
                  <a:pt x="1174777" y="254616"/>
                </a:lnTo>
                <a:lnTo>
                  <a:pt x="0" y="25461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AE2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2949524" y="4616672"/>
            <a:ext cx="1796414" cy="405130"/>
          </a:xfrm>
          <a:custGeom>
            <a:avLst/>
            <a:gdLst/>
            <a:ahLst/>
            <a:cxnLst/>
            <a:rect l="l" t="t" r="r" b="b"/>
            <a:pathLst>
              <a:path w="1796414" h="405129">
                <a:moveTo>
                  <a:pt x="0" y="0"/>
                </a:moveTo>
                <a:lnTo>
                  <a:pt x="1796024" y="0"/>
                </a:lnTo>
                <a:lnTo>
                  <a:pt x="1796024" y="404733"/>
                </a:lnTo>
                <a:lnTo>
                  <a:pt x="0" y="40473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F644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 rot="120000">
            <a:off x="12370252" y="5828201"/>
            <a:ext cx="3921044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20"/>
              </a:lnSpc>
            </a:pPr>
            <a:r>
              <a:rPr dirty="0" baseline="3401" sz="3675" b="1">
                <a:solidFill>
                  <a:srgbClr val="FFFFFF"/>
                </a:solidFill>
                <a:latin typeface="Bradley Hand"/>
                <a:cs typeface="Bradley Hand"/>
              </a:rPr>
              <a:t>(what</a:t>
            </a:r>
            <a:r>
              <a:rPr dirty="0" baseline="3401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we’re</a:t>
            </a:r>
            <a:r>
              <a:rPr dirty="0" baseline="1133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working</a:t>
            </a:r>
            <a:r>
              <a:rPr dirty="0" sz="2450" spc="-3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67" sz="3675" spc="-15" b="1">
                <a:solidFill>
                  <a:srgbClr val="FFFFFF"/>
                </a:solidFill>
                <a:latin typeface="Bradley Hand"/>
                <a:cs typeface="Bradley Hand"/>
              </a:rPr>
              <a:t>towards</a:t>
            </a:r>
            <a:endParaRPr baseline="-2267" sz="3675">
              <a:latin typeface="Bradley Hand"/>
              <a:cs typeface="Bradley Hand"/>
            </a:endParaRPr>
          </a:p>
        </p:txBody>
      </p:sp>
      <p:sp>
        <p:nvSpPr>
          <p:cNvPr id="17" name="object 17" descr=""/>
          <p:cNvSpPr txBox="1"/>
          <p:nvPr/>
        </p:nvSpPr>
        <p:spPr>
          <a:xfrm rot="120000">
            <a:off x="13612738" y="6179136"/>
            <a:ext cx="1403442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45"/>
              </a:lnSpc>
            </a:pP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building)</a:t>
            </a:r>
            <a:endParaRPr sz="2450">
              <a:latin typeface="Bradley Hand"/>
              <a:cs typeface="Bradley Hand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57588" y="7818037"/>
            <a:ext cx="418835" cy="418835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955307" y="8301211"/>
            <a:ext cx="418835" cy="418835"/>
          </a:xfrm>
          <a:prstGeom prst="rect">
            <a:avLst/>
          </a:prstGeom>
        </p:spPr>
      </p:pic>
      <p:grpSp>
        <p:nvGrpSpPr>
          <p:cNvPr id="20" name="object 20" descr=""/>
          <p:cNvGrpSpPr/>
          <p:nvPr/>
        </p:nvGrpSpPr>
        <p:grpSpPr>
          <a:xfrm>
            <a:off x="4123426" y="8226596"/>
            <a:ext cx="1720214" cy="100965"/>
            <a:chOff x="4123426" y="8226596"/>
            <a:chExt cx="1720214" cy="100965"/>
          </a:xfrm>
        </p:grpSpPr>
        <p:sp>
          <p:nvSpPr>
            <p:cNvPr id="21" name="object 21" descr=""/>
            <p:cNvSpPr/>
            <p:nvPr/>
          </p:nvSpPr>
          <p:spPr>
            <a:xfrm>
              <a:off x="4123426" y="8276856"/>
              <a:ext cx="1630045" cy="0"/>
            </a:xfrm>
            <a:custGeom>
              <a:avLst/>
              <a:gdLst/>
              <a:ahLst/>
              <a:cxnLst/>
              <a:rect l="l" t="t" r="r" b="b"/>
              <a:pathLst>
                <a:path w="1630045" h="0">
                  <a:moveTo>
                    <a:pt x="0" y="0"/>
                  </a:moveTo>
                  <a:lnTo>
                    <a:pt x="1619315" y="0"/>
                  </a:lnTo>
                  <a:lnTo>
                    <a:pt x="162978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742741" y="822659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13634412" y="8226596"/>
            <a:ext cx="2800350" cy="100965"/>
            <a:chOff x="13634412" y="8226596"/>
            <a:chExt cx="2800350" cy="100965"/>
          </a:xfrm>
        </p:grpSpPr>
        <p:sp>
          <p:nvSpPr>
            <p:cNvPr id="24" name="object 24" descr=""/>
            <p:cNvSpPr/>
            <p:nvPr/>
          </p:nvSpPr>
          <p:spPr>
            <a:xfrm>
              <a:off x="13634412" y="8276856"/>
              <a:ext cx="2710180" cy="0"/>
            </a:xfrm>
            <a:custGeom>
              <a:avLst/>
              <a:gdLst/>
              <a:ahLst/>
              <a:cxnLst/>
              <a:rect l="l" t="t" r="r" b="b"/>
              <a:pathLst>
                <a:path w="2710180" h="0">
                  <a:moveTo>
                    <a:pt x="0" y="0"/>
                  </a:moveTo>
                  <a:lnTo>
                    <a:pt x="2699563" y="0"/>
                  </a:lnTo>
                  <a:lnTo>
                    <a:pt x="271003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6333974" y="822659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 rot="21180000">
            <a:off x="3191501" y="165202"/>
            <a:ext cx="1439979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(typical)*</a:t>
            </a:r>
            <a:endParaRPr sz="2450">
              <a:latin typeface="Bradley Hand"/>
              <a:cs typeface="Bradley Hand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1351093" y="6733744"/>
            <a:ext cx="3308350" cy="3463925"/>
            <a:chOff x="1351093" y="6733744"/>
            <a:chExt cx="3308350" cy="3463925"/>
          </a:xfrm>
        </p:grpSpPr>
        <p:pic>
          <p:nvPicPr>
            <p:cNvPr id="28" name="object 2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1093" y="6733744"/>
              <a:ext cx="1638234" cy="2184313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61294" y="7645862"/>
              <a:ext cx="1638234" cy="2184313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39054" y="8914501"/>
              <a:ext cx="1719835" cy="1283158"/>
            </a:xfrm>
            <a:prstGeom prst="rect">
              <a:avLst/>
            </a:prstGeom>
          </p:spPr>
        </p:pic>
      </p:grpSp>
      <p:sp>
        <p:nvSpPr>
          <p:cNvPr id="31" name="object 31" descr=""/>
          <p:cNvSpPr txBox="1"/>
          <p:nvPr/>
        </p:nvSpPr>
        <p:spPr>
          <a:xfrm>
            <a:off x="442678" y="10812091"/>
            <a:ext cx="1921891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dirty="0" sz="2300" b="1">
                <a:solidFill>
                  <a:srgbClr val="FFFFFF"/>
                </a:solidFill>
                <a:latin typeface="Arial"/>
                <a:cs typeface="Arial"/>
              </a:rPr>
              <a:t>Note:</a:t>
            </a:r>
            <a:r>
              <a:rPr dirty="0" sz="23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9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dirty="0" sz="23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23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Arial"/>
                <a:cs typeface="Arial"/>
              </a:rPr>
              <a:t>almost</a:t>
            </a:r>
            <a:r>
              <a:rPr dirty="0" sz="23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23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Arial"/>
                <a:cs typeface="Arial"/>
              </a:rPr>
              <a:t>unlimited</a:t>
            </a:r>
            <a:r>
              <a:rPr dirty="0" sz="23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90">
                <a:solidFill>
                  <a:srgbClr val="FFFFFF"/>
                </a:solidFill>
                <a:latin typeface="Arial"/>
                <a:cs typeface="Arial"/>
              </a:rPr>
              <a:t>amount</a:t>
            </a:r>
            <a:r>
              <a:rPr dirty="0" sz="23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15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3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ways</a:t>
            </a:r>
            <a:r>
              <a:rPr dirty="0" sz="23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23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Arial"/>
                <a:cs typeface="Arial"/>
              </a:rPr>
              <a:t>could</a:t>
            </a:r>
            <a:r>
              <a:rPr dirty="0" sz="23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Arial"/>
                <a:cs typeface="Arial"/>
              </a:rPr>
              <a:t>stack</a:t>
            </a:r>
            <a:r>
              <a:rPr dirty="0" sz="23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125">
                <a:solidFill>
                  <a:srgbClr val="FFFFFF"/>
                </a:solidFill>
                <a:latin typeface="Arial"/>
                <a:cs typeface="Arial"/>
              </a:rPr>
              <a:t>together</a:t>
            </a:r>
            <a:r>
              <a:rPr dirty="0" sz="23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3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55">
                <a:solidFill>
                  <a:srgbClr val="FFFFFF"/>
                </a:solidFill>
                <a:latin typeface="Arial"/>
                <a:cs typeface="Arial"/>
              </a:rPr>
              <a:t>convolutional</a:t>
            </a:r>
            <a:r>
              <a:rPr dirty="0" sz="23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neural</a:t>
            </a:r>
            <a:r>
              <a:rPr dirty="0" sz="23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80">
                <a:solidFill>
                  <a:srgbClr val="FFFFFF"/>
                </a:solidFill>
                <a:latin typeface="Arial"/>
                <a:cs typeface="Arial"/>
              </a:rPr>
              <a:t>network,</a:t>
            </a:r>
            <a:r>
              <a:rPr dirty="0" sz="23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23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slide</a:t>
            </a:r>
            <a:r>
              <a:rPr dirty="0" sz="23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Arial"/>
                <a:cs typeface="Arial"/>
              </a:rPr>
              <a:t>demonstrates</a:t>
            </a:r>
            <a:r>
              <a:rPr dirty="0" sz="23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dirty="0" sz="23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20">
                <a:solidFill>
                  <a:srgbClr val="FFFFFF"/>
                </a:solidFill>
                <a:latin typeface="Arial"/>
                <a:cs typeface="Arial"/>
              </a:rPr>
              <a:t>one.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7290978" y="8876799"/>
            <a:ext cx="5865495" cy="1527810"/>
            <a:chOff x="7290978" y="8876799"/>
            <a:chExt cx="5865495" cy="1527810"/>
          </a:xfrm>
        </p:grpSpPr>
        <p:sp>
          <p:nvSpPr>
            <p:cNvPr id="33" name="object 33" descr=""/>
            <p:cNvSpPr/>
            <p:nvPr/>
          </p:nvSpPr>
          <p:spPr>
            <a:xfrm>
              <a:off x="7301449" y="8887270"/>
              <a:ext cx="5844540" cy="353060"/>
            </a:xfrm>
            <a:custGeom>
              <a:avLst/>
              <a:gdLst/>
              <a:ahLst/>
              <a:cxnLst/>
              <a:rect l="l" t="t" r="r" b="b"/>
              <a:pathLst>
                <a:path w="5844540" h="353059">
                  <a:moveTo>
                    <a:pt x="0" y="0"/>
                  </a:moveTo>
                  <a:lnTo>
                    <a:pt x="5844349" y="0"/>
                  </a:lnTo>
                  <a:lnTo>
                    <a:pt x="5844349" y="352668"/>
                  </a:lnTo>
                  <a:lnTo>
                    <a:pt x="0" y="352668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7963829" y="10238161"/>
              <a:ext cx="3729990" cy="156210"/>
            </a:xfrm>
            <a:custGeom>
              <a:avLst/>
              <a:gdLst/>
              <a:ahLst/>
              <a:cxnLst/>
              <a:rect l="l" t="t" r="r" b="b"/>
              <a:pathLst>
                <a:path w="3729990" h="156209">
                  <a:moveTo>
                    <a:pt x="0" y="0"/>
                  </a:moveTo>
                  <a:lnTo>
                    <a:pt x="3729942" y="0"/>
                  </a:lnTo>
                  <a:lnTo>
                    <a:pt x="3729942" y="155675"/>
                  </a:lnTo>
                  <a:lnTo>
                    <a:pt x="0" y="155675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16524502" y="7752983"/>
            <a:ext cx="1666875" cy="15093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3879"/>
              </a:lnSpc>
              <a:spcBef>
                <a:spcPts val="95"/>
              </a:spcBef>
            </a:pP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Steak</a:t>
            </a:r>
            <a:endParaRPr sz="3300">
              <a:latin typeface="Arial"/>
              <a:cs typeface="Arial"/>
            </a:endParaRPr>
          </a:p>
          <a:p>
            <a:pPr marL="414655">
              <a:lnSpc>
                <a:spcPts val="3865"/>
              </a:lnSpc>
            </a:pP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Pizza</a:t>
            </a:r>
            <a:endParaRPr sz="3300">
              <a:latin typeface="Arial"/>
              <a:cs typeface="Arial"/>
            </a:endParaRPr>
          </a:p>
          <a:p>
            <a:pPr marL="702310">
              <a:lnSpc>
                <a:spcPts val="3940"/>
              </a:lnSpc>
            </a:pPr>
            <a:r>
              <a:rPr dirty="0" sz="3300" spc="-150">
                <a:solidFill>
                  <a:srgbClr val="FFFFFF"/>
                </a:solidFill>
                <a:latin typeface="Arial"/>
                <a:cs typeface="Arial"/>
              </a:rPr>
              <a:t>Sushi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36" name="object 3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263967" y="8799384"/>
            <a:ext cx="418835" cy="4188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 rot="21420000">
            <a:off x="14521154" y="1483440"/>
            <a:ext cx="3239813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7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(coloured</a:t>
            </a:r>
            <a:r>
              <a:rPr dirty="0" sz="2450" spc="-1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block</a:t>
            </a:r>
            <a:r>
              <a:rPr dirty="0" baseline="1133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spc="-15" b="1">
                <a:solidFill>
                  <a:srgbClr val="FFFFFF"/>
                </a:solidFill>
                <a:latin typeface="Bradley Hand"/>
                <a:cs typeface="Bradley Hand"/>
              </a:rPr>
              <a:t>edition)</a:t>
            </a:r>
            <a:endParaRPr baseline="2267" sz="3675">
              <a:latin typeface="Bradley Hand"/>
              <a:cs typeface="Bradley Han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69" y="107721"/>
            <a:ext cx="17253585" cy="1978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358265">
              <a:lnSpc>
                <a:spcPct val="100000"/>
              </a:lnSpc>
              <a:spcBef>
                <a:spcPts val="130"/>
              </a:spcBef>
            </a:pPr>
            <a:r>
              <a:rPr dirty="0" spc="-450"/>
              <a:t>T</a:t>
            </a:r>
            <a:r>
              <a:rPr dirty="0" spc="90"/>
              <a:t>y</a:t>
            </a:r>
            <a:r>
              <a:rPr dirty="0" spc="105"/>
              <a:t>p</a:t>
            </a:r>
            <a:r>
              <a:rPr dirty="0" spc="95"/>
              <a:t>i</a:t>
            </a:r>
            <a:r>
              <a:rPr dirty="0" spc="105"/>
              <a:t>c</a:t>
            </a:r>
            <a:r>
              <a:rPr dirty="0" spc="80"/>
              <a:t>a</a:t>
            </a:r>
            <a:r>
              <a:rPr dirty="0" spc="275"/>
              <a:t>l</a:t>
            </a:r>
            <a:r>
              <a:rPr dirty="0" spc="-955"/>
              <a:t> </a:t>
            </a:r>
            <a:r>
              <a:rPr dirty="0" spc="285"/>
              <a:t>architecture</a:t>
            </a:r>
            <a:r>
              <a:rPr dirty="0" spc="-960"/>
              <a:t> </a:t>
            </a:r>
            <a:r>
              <a:rPr dirty="0" spc="660"/>
              <a:t>of</a:t>
            </a:r>
            <a:r>
              <a:rPr dirty="0" spc="-960"/>
              <a:t> </a:t>
            </a:r>
            <a:r>
              <a:rPr dirty="0" spc="-60"/>
              <a:t>a</a:t>
            </a:r>
            <a:r>
              <a:rPr dirty="0" spc="-955"/>
              <a:t> </a:t>
            </a:r>
            <a:r>
              <a:rPr dirty="0" spc="-25"/>
              <a:t>CNN</a:t>
            </a: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3300" spc="-100" b="1">
                <a:latin typeface="Arial"/>
                <a:cs typeface="Arial"/>
              </a:rPr>
              <a:t>Simple</a:t>
            </a:r>
            <a:r>
              <a:rPr dirty="0" sz="3300" spc="-330" b="1">
                <a:latin typeface="Arial"/>
                <a:cs typeface="Arial"/>
              </a:rPr>
              <a:t> </a:t>
            </a:r>
            <a:r>
              <a:rPr dirty="0" sz="3300" spc="-25" b="1">
                <a:latin typeface="Arial"/>
                <a:cs typeface="Arial"/>
              </a:rPr>
              <a:t>CNN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92320" y="6967188"/>
            <a:ext cx="244792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Deeper</a:t>
            </a:r>
            <a:r>
              <a:rPr dirty="0" sz="33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5" b="1">
                <a:solidFill>
                  <a:srgbClr val="FFFFFF"/>
                </a:solidFill>
                <a:latin typeface="Arial"/>
                <a:cs typeface="Arial"/>
              </a:rPr>
              <a:t>CNN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1951" y="2224814"/>
            <a:ext cx="17740192" cy="452825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7230" y="7724885"/>
            <a:ext cx="18109637" cy="30962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90127" y="107721"/>
            <a:ext cx="11535410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135"/>
              <a:t>CNN</a:t>
            </a:r>
            <a:r>
              <a:rPr dirty="0" spc="-950"/>
              <a:t> </a:t>
            </a:r>
            <a:r>
              <a:rPr dirty="0"/>
              <a:t>Explainer</a:t>
            </a:r>
            <a:r>
              <a:rPr dirty="0" spc="-950"/>
              <a:t> </a:t>
            </a:r>
            <a:r>
              <a:rPr dirty="0" spc="285"/>
              <a:t>model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311264" y="2645217"/>
            <a:ext cx="15238730" cy="8100695"/>
            <a:chOff x="2311264" y="2645217"/>
            <a:chExt cx="15238730" cy="810069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1264" y="2645217"/>
              <a:ext cx="15238373" cy="810035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648965" y="4715522"/>
              <a:ext cx="1376045" cy="5216525"/>
            </a:xfrm>
            <a:custGeom>
              <a:avLst/>
              <a:gdLst/>
              <a:ahLst/>
              <a:cxnLst/>
              <a:rect l="l" t="t" r="r" b="b"/>
              <a:pathLst>
                <a:path w="1376045" h="5216525">
                  <a:moveTo>
                    <a:pt x="522368" y="5216071"/>
                  </a:moveTo>
                  <a:lnTo>
                    <a:pt x="853248" y="5216071"/>
                  </a:lnTo>
                  <a:lnTo>
                    <a:pt x="924925" y="5215953"/>
                  </a:lnTo>
                  <a:lnTo>
                    <a:pt x="987234" y="5215123"/>
                  </a:lnTo>
                  <a:lnTo>
                    <a:pt x="1041027" y="5212871"/>
                  </a:lnTo>
                  <a:lnTo>
                    <a:pt x="1087155" y="5208486"/>
                  </a:lnTo>
                  <a:lnTo>
                    <a:pt x="1126471" y="5201257"/>
                  </a:lnTo>
                  <a:lnTo>
                    <a:pt x="1202371" y="5171352"/>
                  </a:lnTo>
                  <a:lnTo>
                    <a:pt x="1241271" y="5146508"/>
                  </a:lnTo>
                  <a:lnTo>
                    <a:pt x="1276004" y="5116459"/>
                  </a:lnTo>
                  <a:lnTo>
                    <a:pt x="1306053" y="5081725"/>
                  </a:lnTo>
                  <a:lnTo>
                    <a:pt x="1330897" y="5042826"/>
                  </a:lnTo>
                  <a:lnTo>
                    <a:pt x="1350018" y="5000280"/>
                  </a:lnTo>
                  <a:lnTo>
                    <a:pt x="1368032" y="4927610"/>
                  </a:lnTo>
                  <a:lnTo>
                    <a:pt x="1372416" y="4881481"/>
                  </a:lnTo>
                  <a:lnTo>
                    <a:pt x="1374668" y="4827688"/>
                  </a:lnTo>
                  <a:lnTo>
                    <a:pt x="1375498" y="4765379"/>
                  </a:lnTo>
                  <a:lnTo>
                    <a:pt x="1375616" y="4693703"/>
                  </a:lnTo>
                  <a:lnTo>
                    <a:pt x="1375616" y="522368"/>
                  </a:lnTo>
                  <a:lnTo>
                    <a:pt x="1375498" y="450691"/>
                  </a:lnTo>
                  <a:lnTo>
                    <a:pt x="1374668" y="388382"/>
                  </a:lnTo>
                  <a:lnTo>
                    <a:pt x="1372416" y="334589"/>
                  </a:lnTo>
                  <a:lnTo>
                    <a:pt x="1368032" y="288461"/>
                  </a:lnTo>
                  <a:lnTo>
                    <a:pt x="1360802" y="249145"/>
                  </a:lnTo>
                  <a:lnTo>
                    <a:pt x="1330897" y="173245"/>
                  </a:lnTo>
                  <a:lnTo>
                    <a:pt x="1306053" y="134346"/>
                  </a:lnTo>
                  <a:lnTo>
                    <a:pt x="1276004" y="99612"/>
                  </a:lnTo>
                  <a:lnTo>
                    <a:pt x="1241271" y="69563"/>
                  </a:lnTo>
                  <a:lnTo>
                    <a:pt x="1202371" y="44719"/>
                  </a:lnTo>
                  <a:lnTo>
                    <a:pt x="1159826" y="25598"/>
                  </a:lnTo>
                  <a:lnTo>
                    <a:pt x="1087155" y="7584"/>
                  </a:lnTo>
                  <a:lnTo>
                    <a:pt x="1041027" y="3199"/>
                  </a:lnTo>
                  <a:lnTo>
                    <a:pt x="987234" y="948"/>
                  </a:lnTo>
                  <a:lnTo>
                    <a:pt x="924925" y="118"/>
                  </a:lnTo>
                  <a:lnTo>
                    <a:pt x="853248" y="0"/>
                  </a:lnTo>
                  <a:lnTo>
                    <a:pt x="522368" y="0"/>
                  </a:lnTo>
                  <a:lnTo>
                    <a:pt x="450691" y="118"/>
                  </a:lnTo>
                  <a:lnTo>
                    <a:pt x="388382" y="948"/>
                  </a:lnTo>
                  <a:lnTo>
                    <a:pt x="334589" y="3199"/>
                  </a:lnTo>
                  <a:lnTo>
                    <a:pt x="288461" y="7584"/>
                  </a:lnTo>
                  <a:lnTo>
                    <a:pt x="249145" y="14813"/>
                  </a:lnTo>
                  <a:lnTo>
                    <a:pt x="173245" y="44719"/>
                  </a:lnTo>
                  <a:lnTo>
                    <a:pt x="134346" y="69563"/>
                  </a:lnTo>
                  <a:lnTo>
                    <a:pt x="99612" y="99612"/>
                  </a:lnTo>
                  <a:lnTo>
                    <a:pt x="69563" y="134346"/>
                  </a:lnTo>
                  <a:lnTo>
                    <a:pt x="44719" y="173245"/>
                  </a:lnTo>
                  <a:lnTo>
                    <a:pt x="25598" y="215791"/>
                  </a:lnTo>
                  <a:lnTo>
                    <a:pt x="7584" y="288461"/>
                  </a:lnTo>
                  <a:lnTo>
                    <a:pt x="3199" y="334589"/>
                  </a:lnTo>
                  <a:lnTo>
                    <a:pt x="948" y="388382"/>
                  </a:lnTo>
                  <a:lnTo>
                    <a:pt x="118" y="450691"/>
                  </a:lnTo>
                  <a:lnTo>
                    <a:pt x="0" y="522368"/>
                  </a:lnTo>
                  <a:lnTo>
                    <a:pt x="0" y="4693703"/>
                  </a:lnTo>
                  <a:lnTo>
                    <a:pt x="118" y="4765379"/>
                  </a:lnTo>
                  <a:lnTo>
                    <a:pt x="948" y="4827688"/>
                  </a:lnTo>
                  <a:lnTo>
                    <a:pt x="3199" y="4881481"/>
                  </a:lnTo>
                  <a:lnTo>
                    <a:pt x="7584" y="4927610"/>
                  </a:lnTo>
                  <a:lnTo>
                    <a:pt x="14813" y="4966925"/>
                  </a:lnTo>
                  <a:lnTo>
                    <a:pt x="44719" y="5042826"/>
                  </a:lnTo>
                  <a:lnTo>
                    <a:pt x="69563" y="5081725"/>
                  </a:lnTo>
                  <a:lnTo>
                    <a:pt x="99612" y="5116459"/>
                  </a:lnTo>
                  <a:lnTo>
                    <a:pt x="134346" y="5146508"/>
                  </a:lnTo>
                  <a:lnTo>
                    <a:pt x="173245" y="5171352"/>
                  </a:lnTo>
                  <a:lnTo>
                    <a:pt x="215791" y="5190473"/>
                  </a:lnTo>
                  <a:lnTo>
                    <a:pt x="288461" y="5208486"/>
                  </a:lnTo>
                  <a:lnTo>
                    <a:pt x="334589" y="5212871"/>
                  </a:lnTo>
                  <a:lnTo>
                    <a:pt x="388382" y="5215123"/>
                  </a:lnTo>
                  <a:lnTo>
                    <a:pt x="450691" y="5215953"/>
                  </a:lnTo>
                  <a:lnTo>
                    <a:pt x="522368" y="5216071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14432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89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281488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90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638922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90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3190782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90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533525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89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058698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90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1458018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90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3978464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90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813952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90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4738451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90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6563422" y="3495487"/>
              <a:ext cx="732790" cy="7172959"/>
            </a:xfrm>
            <a:custGeom>
              <a:avLst/>
              <a:gdLst/>
              <a:ahLst/>
              <a:cxnLst/>
              <a:rect l="l" t="t" r="r" b="b"/>
              <a:pathLst>
                <a:path w="732790" h="7172959">
                  <a:moveTo>
                    <a:pt x="366274" y="7172954"/>
                  </a:moveTo>
                  <a:lnTo>
                    <a:pt x="438184" y="7172650"/>
                  </a:lnTo>
                  <a:lnTo>
                    <a:pt x="496798" y="7170644"/>
                  </a:lnTo>
                  <a:lnTo>
                    <a:pt x="543609" y="7165292"/>
                  </a:lnTo>
                  <a:lnTo>
                    <a:pt x="624275" y="7133139"/>
                  </a:lnTo>
                  <a:lnTo>
                    <a:pt x="662230" y="7102635"/>
                  </a:lnTo>
                  <a:lnTo>
                    <a:pt x="692734" y="7064680"/>
                  </a:lnTo>
                  <a:lnTo>
                    <a:pt x="714548" y="7020512"/>
                  </a:lnTo>
                  <a:lnTo>
                    <a:pt x="724955" y="6983678"/>
                  </a:lnTo>
                  <a:lnTo>
                    <a:pt x="730299" y="6936705"/>
                  </a:lnTo>
                  <a:lnTo>
                    <a:pt x="732268" y="6877566"/>
                  </a:lnTo>
                  <a:lnTo>
                    <a:pt x="732549" y="6804234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804234"/>
                  </a:lnTo>
                  <a:lnTo>
                    <a:pt x="281" y="6877566"/>
                  </a:lnTo>
                  <a:lnTo>
                    <a:pt x="2250" y="6936705"/>
                  </a:lnTo>
                  <a:lnTo>
                    <a:pt x="7594" y="6983678"/>
                  </a:lnTo>
                  <a:lnTo>
                    <a:pt x="18001" y="7020512"/>
                  </a:lnTo>
                  <a:lnTo>
                    <a:pt x="39815" y="7064680"/>
                  </a:lnTo>
                  <a:lnTo>
                    <a:pt x="70319" y="7102635"/>
                  </a:lnTo>
                  <a:lnTo>
                    <a:pt x="108274" y="7133139"/>
                  </a:lnTo>
                  <a:lnTo>
                    <a:pt x="152441" y="7154952"/>
                  </a:lnTo>
                  <a:lnTo>
                    <a:pt x="235750" y="7170644"/>
                  </a:lnTo>
                  <a:lnTo>
                    <a:pt x="294365" y="7172650"/>
                  </a:lnTo>
                  <a:lnTo>
                    <a:pt x="366274" y="7172954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663311" y="1864915"/>
            <a:ext cx="21113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175">
                <a:solidFill>
                  <a:srgbClr val="16E7CF"/>
                </a:solidFill>
                <a:latin typeface="Arial"/>
                <a:cs typeface="Arial"/>
              </a:rPr>
              <a:t>Input</a:t>
            </a:r>
            <a:r>
              <a:rPr dirty="0" sz="3300" spc="-21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3300" spc="45">
                <a:solidFill>
                  <a:srgbClr val="16E7CF"/>
                </a:solidFill>
                <a:latin typeface="Arial"/>
                <a:cs typeface="Arial"/>
              </a:rPr>
              <a:t>layer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1544767" y="2324925"/>
            <a:ext cx="12727940" cy="2411095"/>
            <a:chOff x="1544767" y="2324925"/>
            <a:chExt cx="12727940" cy="2411095"/>
          </a:xfrm>
        </p:grpSpPr>
        <p:sp>
          <p:nvSpPr>
            <p:cNvPr id="19" name="object 19" descr=""/>
            <p:cNvSpPr/>
            <p:nvPr/>
          </p:nvSpPr>
          <p:spPr>
            <a:xfrm>
              <a:off x="1555244" y="2432837"/>
              <a:ext cx="1080135" cy="2221865"/>
            </a:xfrm>
            <a:custGeom>
              <a:avLst/>
              <a:gdLst/>
              <a:ahLst/>
              <a:cxnLst/>
              <a:rect l="l" t="t" r="r" b="b"/>
              <a:pathLst>
                <a:path w="1080135" h="2221865">
                  <a:moveTo>
                    <a:pt x="0" y="0"/>
                  </a:moveTo>
                  <a:lnTo>
                    <a:pt x="1075337" y="2212314"/>
                  </a:lnTo>
                  <a:lnTo>
                    <a:pt x="1079914" y="2221731"/>
                  </a:lnTo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585378" y="4623179"/>
              <a:ext cx="90805" cy="112395"/>
            </a:xfrm>
            <a:custGeom>
              <a:avLst/>
              <a:gdLst/>
              <a:ahLst/>
              <a:cxnLst/>
              <a:rect l="l" t="t" r="r" b="b"/>
              <a:pathLst>
                <a:path w="90805" h="112395">
                  <a:moveTo>
                    <a:pt x="90405" y="0"/>
                  </a:moveTo>
                  <a:lnTo>
                    <a:pt x="0" y="43944"/>
                  </a:lnTo>
                  <a:lnTo>
                    <a:pt x="89147" y="112378"/>
                  </a:lnTo>
                  <a:lnTo>
                    <a:pt x="90405" y="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164586" y="2518876"/>
              <a:ext cx="0" cy="941705"/>
            </a:xfrm>
            <a:custGeom>
              <a:avLst/>
              <a:gdLst/>
              <a:ahLst/>
              <a:cxnLst/>
              <a:rect l="l" t="t" r="r" b="b"/>
              <a:pathLst>
                <a:path w="0" h="941704">
                  <a:moveTo>
                    <a:pt x="0" y="0"/>
                  </a:moveTo>
                  <a:lnTo>
                    <a:pt x="0" y="930689"/>
                  </a:lnTo>
                  <a:lnTo>
                    <a:pt x="0" y="94116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114325" y="344956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452567" y="2432407"/>
              <a:ext cx="1919605" cy="1166495"/>
            </a:xfrm>
            <a:custGeom>
              <a:avLst/>
              <a:gdLst/>
              <a:ahLst/>
              <a:cxnLst/>
              <a:rect l="l" t="t" r="r" b="b"/>
              <a:pathLst>
                <a:path w="1919604" h="1166495">
                  <a:moveTo>
                    <a:pt x="0" y="0"/>
                  </a:moveTo>
                  <a:lnTo>
                    <a:pt x="1910613" y="1160898"/>
                  </a:lnTo>
                  <a:lnTo>
                    <a:pt x="1919561" y="1166335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337082" y="3550352"/>
              <a:ext cx="112395" cy="95250"/>
            </a:xfrm>
            <a:custGeom>
              <a:avLst/>
              <a:gdLst/>
              <a:ahLst/>
              <a:cxnLst/>
              <a:rect l="l" t="t" r="r" b="b"/>
              <a:pathLst>
                <a:path w="112395" h="95250">
                  <a:moveTo>
                    <a:pt x="52197" y="0"/>
                  </a:moveTo>
                  <a:lnTo>
                    <a:pt x="0" y="85906"/>
                  </a:lnTo>
                  <a:lnTo>
                    <a:pt x="112004" y="95149"/>
                  </a:lnTo>
                  <a:lnTo>
                    <a:pt x="52197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329249" y="2432491"/>
              <a:ext cx="4161154" cy="1168400"/>
            </a:xfrm>
            <a:custGeom>
              <a:avLst/>
              <a:gdLst/>
              <a:ahLst/>
              <a:cxnLst/>
              <a:rect l="l" t="t" r="r" b="b"/>
              <a:pathLst>
                <a:path w="4161154" h="1168400">
                  <a:moveTo>
                    <a:pt x="0" y="0"/>
                  </a:moveTo>
                  <a:lnTo>
                    <a:pt x="4150844" y="1165424"/>
                  </a:lnTo>
                  <a:lnTo>
                    <a:pt x="4160925" y="1168254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466507" y="3549526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90" h="97154">
                  <a:moveTo>
                    <a:pt x="27172" y="0"/>
                  </a:moveTo>
                  <a:lnTo>
                    <a:pt x="0" y="96778"/>
                  </a:lnTo>
                  <a:lnTo>
                    <a:pt x="110364" y="75561"/>
                  </a:lnTo>
                  <a:lnTo>
                    <a:pt x="27172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046027" y="2335403"/>
              <a:ext cx="6067425" cy="1361440"/>
            </a:xfrm>
            <a:custGeom>
              <a:avLst/>
              <a:gdLst/>
              <a:ahLst/>
              <a:cxnLst/>
              <a:rect l="l" t="t" r="r" b="b"/>
              <a:pathLst>
                <a:path w="6067425" h="1361439">
                  <a:moveTo>
                    <a:pt x="0" y="0"/>
                  </a:moveTo>
                  <a:lnTo>
                    <a:pt x="6056648" y="1358839"/>
                  </a:lnTo>
                  <a:lnTo>
                    <a:pt x="6066865" y="1361131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3091674" y="3645201"/>
              <a:ext cx="109220" cy="98425"/>
            </a:xfrm>
            <a:custGeom>
              <a:avLst/>
              <a:gdLst/>
              <a:ahLst/>
              <a:cxnLst/>
              <a:rect l="l" t="t" r="r" b="b"/>
              <a:pathLst>
                <a:path w="109219" h="98425">
                  <a:moveTo>
                    <a:pt x="21999" y="0"/>
                  </a:moveTo>
                  <a:lnTo>
                    <a:pt x="0" y="98082"/>
                  </a:lnTo>
                  <a:lnTo>
                    <a:pt x="109085" y="71047"/>
                  </a:lnTo>
                  <a:lnTo>
                    <a:pt x="21999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369402" y="2453911"/>
              <a:ext cx="2720975" cy="1130300"/>
            </a:xfrm>
            <a:custGeom>
              <a:avLst/>
              <a:gdLst/>
              <a:ahLst/>
              <a:cxnLst/>
              <a:rect l="l" t="t" r="r" b="b"/>
              <a:pathLst>
                <a:path w="2720975" h="1130300">
                  <a:moveTo>
                    <a:pt x="2720548" y="0"/>
                  </a:moveTo>
                  <a:lnTo>
                    <a:pt x="9670" y="1125719"/>
                  </a:lnTo>
                  <a:lnTo>
                    <a:pt x="0" y="1129735"/>
                  </a:lnTo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286239" y="3533213"/>
              <a:ext cx="112395" cy="93345"/>
            </a:xfrm>
            <a:custGeom>
              <a:avLst/>
              <a:gdLst/>
              <a:ahLst/>
              <a:cxnLst/>
              <a:rect l="l" t="t" r="r" b="b"/>
              <a:pathLst>
                <a:path w="112395" h="93345">
                  <a:moveTo>
                    <a:pt x="73559" y="0"/>
                  </a:moveTo>
                  <a:lnTo>
                    <a:pt x="0" y="84968"/>
                  </a:lnTo>
                  <a:lnTo>
                    <a:pt x="112108" y="92834"/>
                  </a:lnTo>
                  <a:lnTo>
                    <a:pt x="73559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8551260" y="2485823"/>
              <a:ext cx="805180" cy="956310"/>
            </a:xfrm>
            <a:custGeom>
              <a:avLst/>
              <a:gdLst/>
              <a:ahLst/>
              <a:cxnLst/>
              <a:rect l="l" t="t" r="r" b="b"/>
              <a:pathLst>
                <a:path w="805179" h="956310">
                  <a:moveTo>
                    <a:pt x="804693" y="0"/>
                  </a:moveTo>
                  <a:lnTo>
                    <a:pt x="6743" y="947827"/>
                  </a:lnTo>
                  <a:lnTo>
                    <a:pt x="0" y="955837"/>
                  </a:lnTo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8493265" y="3401282"/>
              <a:ext cx="103505" cy="109855"/>
            </a:xfrm>
            <a:custGeom>
              <a:avLst/>
              <a:gdLst/>
              <a:ahLst/>
              <a:cxnLst/>
              <a:rect l="l" t="t" r="r" b="b"/>
              <a:pathLst>
                <a:path w="103504" h="109854">
                  <a:moveTo>
                    <a:pt x="26289" y="0"/>
                  </a:moveTo>
                  <a:lnTo>
                    <a:pt x="0" y="109266"/>
                  </a:lnTo>
                  <a:lnTo>
                    <a:pt x="103187" y="64738"/>
                  </a:lnTo>
                  <a:lnTo>
                    <a:pt x="26289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0086416" y="2390562"/>
              <a:ext cx="1399540" cy="1159510"/>
            </a:xfrm>
            <a:custGeom>
              <a:avLst/>
              <a:gdLst/>
              <a:ahLst/>
              <a:cxnLst/>
              <a:rect l="l" t="t" r="r" b="b"/>
              <a:pathLst>
                <a:path w="1399540" h="1159510">
                  <a:moveTo>
                    <a:pt x="0" y="0"/>
                  </a:moveTo>
                  <a:lnTo>
                    <a:pt x="1391090" y="1152769"/>
                  </a:lnTo>
                  <a:lnTo>
                    <a:pt x="1399152" y="1159450"/>
                  </a:lnTo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1445442" y="3504632"/>
              <a:ext cx="109855" cy="102870"/>
            </a:xfrm>
            <a:custGeom>
              <a:avLst/>
              <a:gdLst/>
              <a:ahLst/>
              <a:cxnLst/>
              <a:rect l="l" t="t" r="r" b="b"/>
              <a:pathLst>
                <a:path w="109854" h="102870">
                  <a:moveTo>
                    <a:pt x="64134" y="0"/>
                  </a:moveTo>
                  <a:lnTo>
                    <a:pt x="0" y="77398"/>
                  </a:lnTo>
                  <a:lnTo>
                    <a:pt x="109462" y="102838"/>
                  </a:lnTo>
                  <a:lnTo>
                    <a:pt x="6413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1849387" y="2441334"/>
              <a:ext cx="2341880" cy="1076325"/>
            </a:xfrm>
            <a:custGeom>
              <a:avLst/>
              <a:gdLst/>
              <a:ahLst/>
              <a:cxnLst/>
              <a:rect l="l" t="t" r="r" b="b"/>
              <a:pathLst>
                <a:path w="2341880" h="1076325">
                  <a:moveTo>
                    <a:pt x="0" y="0"/>
                  </a:moveTo>
                  <a:lnTo>
                    <a:pt x="2331902" y="1071425"/>
                  </a:lnTo>
                  <a:lnTo>
                    <a:pt x="2341417" y="1075797"/>
                  </a:lnTo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4160301" y="3467090"/>
              <a:ext cx="112395" cy="91440"/>
            </a:xfrm>
            <a:custGeom>
              <a:avLst/>
              <a:gdLst/>
              <a:ahLst/>
              <a:cxnLst/>
              <a:rect l="l" t="t" r="r" b="b"/>
              <a:pathLst>
                <a:path w="112394" h="91439">
                  <a:moveTo>
                    <a:pt x="41967" y="0"/>
                  </a:moveTo>
                  <a:lnTo>
                    <a:pt x="0" y="91340"/>
                  </a:lnTo>
                  <a:lnTo>
                    <a:pt x="112331" y="87638"/>
                  </a:lnTo>
                  <a:lnTo>
                    <a:pt x="4196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4218346" y="1864915"/>
            <a:ext cx="124999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22165" algn="l"/>
                <a:tab pos="9777730" algn="l"/>
              </a:tabLst>
            </a:pPr>
            <a:r>
              <a:rPr dirty="0" sz="3300" spc="110">
                <a:solidFill>
                  <a:srgbClr val="61D836"/>
                </a:solidFill>
                <a:latin typeface="Arial"/>
                <a:cs typeface="Arial"/>
              </a:rPr>
              <a:t>Conv2d</a:t>
            </a:r>
            <a:r>
              <a:rPr dirty="0" sz="3300" spc="-20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dirty="0" sz="3300" spc="-10">
                <a:solidFill>
                  <a:srgbClr val="61D836"/>
                </a:solidFill>
                <a:latin typeface="Arial"/>
                <a:cs typeface="Arial"/>
              </a:rPr>
              <a:t>layers</a:t>
            </a:r>
            <a:r>
              <a:rPr dirty="0" sz="3300">
                <a:solidFill>
                  <a:srgbClr val="61D836"/>
                </a:solidFill>
                <a:latin typeface="Arial"/>
                <a:cs typeface="Arial"/>
              </a:rPr>
              <a:t>	</a:t>
            </a:r>
            <a:r>
              <a:rPr dirty="0" sz="3300" spc="-120">
                <a:solidFill>
                  <a:srgbClr val="00A2FF"/>
                </a:solidFill>
                <a:latin typeface="Arial"/>
                <a:cs typeface="Arial"/>
              </a:rPr>
              <a:t>ReLU</a:t>
            </a:r>
            <a:r>
              <a:rPr dirty="0" sz="3300" spc="-200">
                <a:solidFill>
                  <a:srgbClr val="00A2FF"/>
                </a:solidFill>
                <a:latin typeface="Arial"/>
                <a:cs typeface="Arial"/>
              </a:rPr>
              <a:t> </a:t>
            </a:r>
            <a:r>
              <a:rPr dirty="0" sz="3300" spc="145">
                <a:solidFill>
                  <a:srgbClr val="00A2FF"/>
                </a:solidFill>
                <a:latin typeface="Arial"/>
                <a:cs typeface="Arial"/>
              </a:rPr>
              <a:t>activation</a:t>
            </a:r>
            <a:r>
              <a:rPr dirty="0" sz="3300" spc="-195">
                <a:solidFill>
                  <a:srgbClr val="00A2FF"/>
                </a:solidFill>
                <a:latin typeface="Arial"/>
                <a:cs typeface="Arial"/>
              </a:rPr>
              <a:t> </a:t>
            </a:r>
            <a:r>
              <a:rPr dirty="0" sz="3300" spc="-10">
                <a:solidFill>
                  <a:srgbClr val="00A2FF"/>
                </a:solidFill>
                <a:latin typeface="Arial"/>
                <a:cs typeface="Arial"/>
              </a:rPr>
              <a:t>layers</a:t>
            </a:r>
            <a:r>
              <a:rPr dirty="0" sz="3300">
                <a:solidFill>
                  <a:srgbClr val="00A2FF"/>
                </a:solidFill>
                <a:latin typeface="Arial"/>
                <a:cs typeface="Arial"/>
              </a:rPr>
              <a:t>	</a:t>
            </a:r>
            <a:r>
              <a:rPr dirty="0" sz="3300" spc="70">
                <a:solidFill>
                  <a:srgbClr val="FAE232"/>
                </a:solidFill>
                <a:latin typeface="Arial"/>
                <a:cs typeface="Arial"/>
              </a:rPr>
              <a:t>Pooling</a:t>
            </a:r>
            <a:r>
              <a:rPr dirty="0" sz="3300" spc="-204">
                <a:solidFill>
                  <a:srgbClr val="FAE232"/>
                </a:solidFill>
                <a:latin typeface="Arial"/>
                <a:cs typeface="Arial"/>
              </a:rPr>
              <a:t> </a:t>
            </a:r>
            <a:r>
              <a:rPr dirty="0" sz="3300" spc="-10">
                <a:solidFill>
                  <a:srgbClr val="FAE232"/>
                </a:solidFill>
                <a:latin typeface="Arial"/>
                <a:cs typeface="Arial"/>
              </a:rPr>
              <a:t>layers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9618864" y="2405496"/>
            <a:ext cx="6054090" cy="1257935"/>
            <a:chOff x="9618864" y="2405496"/>
            <a:chExt cx="6054090" cy="1257935"/>
          </a:xfrm>
        </p:grpSpPr>
        <p:sp>
          <p:nvSpPr>
            <p:cNvPr id="39" name="object 39" descr=""/>
            <p:cNvSpPr/>
            <p:nvPr/>
          </p:nvSpPr>
          <p:spPr>
            <a:xfrm>
              <a:off x="9706945" y="2415973"/>
              <a:ext cx="5645785" cy="1200150"/>
            </a:xfrm>
            <a:custGeom>
              <a:avLst/>
              <a:gdLst/>
              <a:ahLst/>
              <a:cxnLst/>
              <a:rect l="l" t="t" r="r" b="b"/>
              <a:pathLst>
                <a:path w="5645784" h="1200150">
                  <a:moveTo>
                    <a:pt x="5645466" y="0"/>
                  </a:moveTo>
                  <a:lnTo>
                    <a:pt x="10242" y="1197775"/>
                  </a:lnTo>
                  <a:lnTo>
                    <a:pt x="0" y="1199952"/>
                  </a:lnTo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9618864" y="3564586"/>
              <a:ext cx="109220" cy="98425"/>
            </a:xfrm>
            <a:custGeom>
              <a:avLst/>
              <a:gdLst/>
              <a:ahLst/>
              <a:cxnLst/>
              <a:rect l="l" t="t" r="r" b="b"/>
              <a:pathLst>
                <a:path w="109220" h="98425">
                  <a:moveTo>
                    <a:pt x="87874" y="0"/>
                  </a:moveTo>
                  <a:lnTo>
                    <a:pt x="0" y="70060"/>
                  </a:lnTo>
                  <a:lnTo>
                    <a:pt x="108773" y="98323"/>
                  </a:lnTo>
                  <a:lnTo>
                    <a:pt x="87874" y="0"/>
                  </a:lnTo>
                  <a:close/>
                </a:path>
              </a:pathLst>
            </a:custGeom>
            <a:solidFill>
              <a:srgbClr val="FAE2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5085032" y="2442745"/>
              <a:ext cx="577215" cy="1031240"/>
            </a:xfrm>
            <a:custGeom>
              <a:avLst/>
              <a:gdLst/>
              <a:ahLst/>
              <a:cxnLst/>
              <a:rect l="l" t="t" r="r" b="b"/>
              <a:pathLst>
                <a:path w="577215" h="1031239">
                  <a:moveTo>
                    <a:pt x="576930" y="0"/>
                  </a:moveTo>
                  <a:lnTo>
                    <a:pt x="5114" y="1021529"/>
                  </a:lnTo>
                  <a:lnTo>
                    <a:pt x="0" y="1030666"/>
                  </a:lnTo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5041049" y="3439725"/>
              <a:ext cx="93345" cy="112395"/>
            </a:xfrm>
            <a:custGeom>
              <a:avLst/>
              <a:gdLst/>
              <a:ahLst/>
              <a:cxnLst/>
              <a:rect l="l" t="t" r="r" b="b"/>
              <a:pathLst>
                <a:path w="93344" h="112395">
                  <a:moveTo>
                    <a:pt x="5245" y="0"/>
                  </a:moveTo>
                  <a:lnTo>
                    <a:pt x="0" y="112262"/>
                  </a:lnTo>
                  <a:lnTo>
                    <a:pt x="92950" y="49099"/>
                  </a:lnTo>
                  <a:lnTo>
                    <a:pt x="5245" y="0"/>
                  </a:lnTo>
                  <a:close/>
                </a:path>
              </a:pathLst>
            </a:custGeom>
            <a:solidFill>
              <a:srgbClr val="FAE23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17140307" y="1864915"/>
            <a:ext cx="251904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245">
                <a:solidFill>
                  <a:srgbClr val="FF644E"/>
                </a:solidFill>
                <a:latin typeface="Arial"/>
                <a:cs typeface="Arial"/>
              </a:rPr>
              <a:t>Output</a:t>
            </a:r>
            <a:r>
              <a:rPr dirty="0" sz="3300" spc="-200">
                <a:solidFill>
                  <a:srgbClr val="FF644E"/>
                </a:solidFill>
                <a:latin typeface="Arial"/>
                <a:cs typeface="Arial"/>
              </a:rPr>
              <a:t> </a:t>
            </a:r>
            <a:r>
              <a:rPr dirty="0" sz="3300" spc="45">
                <a:solidFill>
                  <a:srgbClr val="FF644E"/>
                </a:solidFill>
                <a:latin typeface="Arial"/>
                <a:cs typeface="Arial"/>
              </a:rPr>
              <a:t>layer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17230658" y="2371212"/>
            <a:ext cx="1097915" cy="1097915"/>
            <a:chOff x="17230658" y="2371212"/>
            <a:chExt cx="1097915" cy="1097915"/>
          </a:xfrm>
        </p:grpSpPr>
        <p:sp>
          <p:nvSpPr>
            <p:cNvPr id="45" name="object 45" descr=""/>
            <p:cNvSpPr/>
            <p:nvPr/>
          </p:nvSpPr>
          <p:spPr>
            <a:xfrm>
              <a:off x="17294329" y="2381683"/>
              <a:ext cx="1024255" cy="1024255"/>
            </a:xfrm>
            <a:custGeom>
              <a:avLst/>
              <a:gdLst/>
              <a:ahLst/>
              <a:cxnLst/>
              <a:rect l="l" t="t" r="r" b="b"/>
              <a:pathLst>
                <a:path w="1024255" h="1024254">
                  <a:moveTo>
                    <a:pt x="1023719" y="0"/>
                  </a:moveTo>
                  <a:lnTo>
                    <a:pt x="7404" y="1016315"/>
                  </a:lnTo>
                  <a:lnTo>
                    <a:pt x="0" y="1023719"/>
                  </a:lnTo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7230658" y="3362459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35538" y="0"/>
                  </a:moveTo>
                  <a:lnTo>
                    <a:pt x="0" y="106617"/>
                  </a:lnTo>
                  <a:lnTo>
                    <a:pt x="106614" y="71078"/>
                  </a:lnTo>
                  <a:lnTo>
                    <a:pt x="35538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2279613" y="10819606"/>
            <a:ext cx="6050280" cy="2641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50" spc="-25" b="1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dirty="0" sz="155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sng" sz="15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CNN</a:t>
            </a:r>
            <a:r>
              <a:rPr dirty="0" u="sng" sz="155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5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Explainer</a:t>
            </a:r>
            <a:r>
              <a:rPr dirty="0" u="sng" sz="155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5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website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5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55">
                <a:solidFill>
                  <a:srgbClr val="FFFFFF"/>
                </a:solidFill>
                <a:latin typeface="Arial"/>
                <a:cs typeface="Arial"/>
              </a:rPr>
              <a:t>architecture</a:t>
            </a:r>
            <a:r>
              <a:rPr dirty="0" sz="15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-35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5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55">
                <a:solidFill>
                  <a:srgbClr val="FFFFFF"/>
                </a:solidFill>
                <a:latin typeface="Arial"/>
                <a:cs typeface="Arial"/>
              </a:rPr>
              <a:t>known</a:t>
            </a:r>
            <a:r>
              <a:rPr dirty="0" sz="15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-5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15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TinyVGG.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5614" y="241177"/>
            <a:ext cx="19183985" cy="14274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200" spc="114"/>
              <a:t>Breakdown</a:t>
            </a:r>
            <a:r>
              <a:rPr dirty="0" sz="9200" spc="-919"/>
              <a:t> </a:t>
            </a:r>
            <a:r>
              <a:rPr dirty="0" sz="9200" spc="635"/>
              <a:t>of</a:t>
            </a:r>
            <a:r>
              <a:rPr dirty="0" sz="9200" spc="-919"/>
              <a:t> </a:t>
            </a:r>
            <a:r>
              <a:rPr dirty="0" sz="9200" spc="95"/>
              <a:t>t</a:t>
            </a:r>
            <a:r>
              <a:rPr dirty="0" sz="9200" spc="175"/>
              <a:t>o</a:t>
            </a:r>
            <a:r>
              <a:rPr dirty="0" sz="9200" spc="35"/>
              <a:t>r</a:t>
            </a:r>
            <a:r>
              <a:rPr dirty="0" sz="9200" spc="155"/>
              <a:t>c</a:t>
            </a:r>
            <a:r>
              <a:rPr dirty="0" sz="9200" spc="145"/>
              <a:t>h</a:t>
            </a:r>
            <a:r>
              <a:rPr dirty="0" sz="9200" spc="120"/>
              <a:t>.</a:t>
            </a:r>
            <a:r>
              <a:rPr dirty="0" sz="9200" spc="145"/>
              <a:t>nn</a:t>
            </a:r>
            <a:r>
              <a:rPr dirty="0" sz="9200" spc="-204"/>
              <a:t>.</a:t>
            </a:r>
            <a:r>
              <a:rPr dirty="0" sz="9200" spc="140"/>
              <a:t>C</a:t>
            </a:r>
            <a:r>
              <a:rPr dirty="0" sz="9200" spc="155"/>
              <a:t>o</a:t>
            </a:r>
            <a:r>
              <a:rPr dirty="0" sz="9200" spc="15"/>
              <a:t>n</a:t>
            </a:r>
            <a:r>
              <a:rPr dirty="0" sz="9200" spc="150"/>
              <a:t>v</a:t>
            </a:r>
            <a:r>
              <a:rPr dirty="0" sz="9200" spc="140"/>
              <a:t>2</a:t>
            </a:r>
            <a:r>
              <a:rPr dirty="0" sz="9200" spc="325"/>
              <a:t>d</a:t>
            </a:r>
            <a:r>
              <a:rPr dirty="0" sz="9200" spc="-919"/>
              <a:t> </a:t>
            </a:r>
            <a:r>
              <a:rPr dirty="0" sz="9200" spc="-20"/>
              <a:t>layer</a:t>
            </a:r>
            <a:endParaRPr sz="9200"/>
          </a:p>
        </p:txBody>
      </p:sp>
      <p:sp>
        <p:nvSpPr>
          <p:cNvPr id="3" name="object 3" descr=""/>
          <p:cNvSpPr/>
          <p:nvPr/>
        </p:nvSpPr>
        <p:spPr>
          <a:xfrm>
            <a:off x="8027274" y="1538705"/>
            <a:ext cx="8834120" cy="0"/>
          </a:xfrm>
          <a:custGeom>
            <a:avLst/>
            <a:gdLst/>
            <a:ahLst/>
            <a:cxnLst/>
            <a:rect l="l" t="t" r="r" b="b"/>
            <a:pathLst>
              <a:path w="8834119" h="0">
                <a:moveTo>
                  <a:pt x="0" y="0"/>
                </a:moveTo>
                <a:lnTo>
                  <a:pt x="8833793" y="0"/>
                </a:lnTo>
              </a:path>
            </a:pathLst>
          </a:custGeom>
          <a:ln w="7358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764374" y="5270203"/>
            <a:ext cx="18574385" cy="5132705"/>
            <a:chOff x="764374" y="5270203"/>
            <a:chExt cx="18574385" cy="5132705"/>
          </a:xfrm>
        </p:grpSpPr>
        <p:sp>
          <p:nvSpPr>
            <p:cNvPr id="5" name="object 5" descr=""/>
            <p:cNvSpPr/>
            <p:nvPr/>
          </p:nvSpPr>
          <p:spPr>
            <a:xfrm>
              <a:off x="764362" y="5270213"/>
              <a:ext cx="18574385" cy="1242695"/>
            </a:xfrm>
            <a:custGeom>
              <a:avLst/>
              <a:gdLst/>
              <a:ahLst/>
              <a:cxnLst/>
              <a:rect l="l" t="t" r="r" b="b"/>
              <a:pathLst>
                <a:path w="18574385" h="1242695">
                  <a:moveTo>
                    <a:pt x="18574144" y="0"/>
                  </a:moveTo>
                  <a:lnTo>
                    <a:pt x="13188874" y="0"/>
                  </a:lnTo>
                  <a:lnTo>
                    <a:pt x="5329085" y="0"/>
                  </a:lnTo>
                  <a:lnTo>
                    <a:pt x="0" y="0"/>
                  </a:lnTo>
                  <a:lnTo>
                    <a:pt x="0" y="1242466"/>
                  </a:lnTo>
                  <a:lnTo>
                    <a:pt x="5329085" y="1242466"/>
                  </a:lnTo>
                  <a:lnTo>
                    <a:pt x="13188874" y="1242466"/>
                  </a:lnTo>
                  <a:lnTo>
                    <a:pt x="18574144" y="1242466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64362" y="6512680"/>
              <a:ext cx="18574385" cy="1242695"/>
            </a:xfrm>
            <a:custGeom>
              <a:avLst/>
              <a:gdLst/>
              <a:ahLst/>
              <a:cxnLst/>
              <a:rect l="l" t="t" r="r" b="b"/>
              <a:pathLst>
                <a:path w="18574385" h="1242695">
                  <a:moveTo>
                    <a:pt x="18574144" y="0"/>
                  </a:moveTo>
                  <a:lnTo>
                    <a:pt x="13188874" y="0"/>
                  </a:lnTo>
                  <a:lnTo>
                    <a:pt x="5329085" y="0"/>
                  </a:lnTo>
                  <a:lnTo>
                    <a:pt x="0" y="0"/>
                  </a:lnTo>
                  <a:lnTo>
                    <a:pt x="0" y="1242479"/>
                  </a:lnTo>
                  <a:lnTo>
                    <a:pt x="5329085" y="1242479"/>
                  </a:lnTo>
                  <a:lnTo>
                    <a:pt x="13188874" y="1242479"/>
                  </a:lnTo>
                  <a:lnTo>
                    <a:pt x="18574144" y="1242479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64362" y="7755159"/>
              <a:ext cx="18574385" cy="1145540"/>
            </a:xfrm>
            <a:custGeom>
              <a:avLst/>
              <a:gdLst/>
              <a:ahLst/>
              <a:cxnLst/>
              <a:rect l="l" t="t" r="r" b="b"/>
              <a:pathLst>
                <a:path w="18574385" h="1145540">
                  <a:moveTo>
                    <a:pt x="18574144" y="0"/>
                  </a:moveTo>
                  <a:lnTo>
                    <a:pt x="13188874" y="0"/>
                  </a:lnTo>
                  <a:lnTo>
                    <a:pt x="5329085" y="0"/>
                  </a:lnTo>
                  <a:lnTo>
                    <a:pt x="0" y="0"/>
                  </a:lnTo>
                  <a:lnTo>
                    <a:pt x="0" y="1144993"/>
                  </a:lnTo>
                  <a:lnTo>
                    <a:pt x="5329085" y="1144993"/>
                  </a:lnTo>
                  <a:lnTo>
                    <a:pt x="13188874" y="1144993"/>
                  </a:lnTo>
                  <a:lnTo>
                    <a:pt x="18574144" y="1144993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64362" y="8900153"/>
              <a:ext cx="18574385" cy="1502410"/>
            </a:xfrm>
            <a:custGeom>
              <a:avLst/>
              <a:gdLst/>
              <a:ahLst/>
              <a:cxnLst/>
              <a:rect l="l" t="t" r="r" b="b"/>
              <a:pathLst>
                <a:path w="18574385" h="1502409">
                  <a:moveTo>
                    <a:pt x="18574144" y="0"/>
                  </a:moveTo>
                  <a:lnTo>
                    <a:pt x="13188874" y="0"/>
                  </a:lnTo>
                  <a:lnTo>
                    <a:pt x="5329085" y="0"/>
                  </a:lnTo>
                  <a:lnTo>
                    <a:pt x="0" y="0"/>
                  </a:lnTo>
                  <a:lnTo>
                    <a:pt x="0" y="1502397"/>
                  </a:lnTo>
                  <a:lnTo>
                    <a:pt x="5329085" y="1502397"/>
                  </a:lnTo>
                  <a:lnTo>
                    <a:pt x="13188874" y="1502397"/>
                  </a:lnTo>
                  <a:lnTo>
                    <a:pt x="18574144" y="1502397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764374" y="2785255"/>
          <a:ext cx="18574385" cy="7616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54320"/>
                <a:gridCol w="7872730"/>
                <a:gridCol w="5347969"/>
              </a:tblGrid>
              <a:tr h="1242060">
                <a:tc>
                  <a:txBody>
                    <a:bodyPr/>
                    <a:lstStyle/>
                    <a:p>
                      <a:pPr algn="ctr" marR="17145">
                        <a:lnSpc>
                          <a:spcPct val="100000"/>
                        </a:lnSpc>
                        <a:spcBef>
                          <a:spcPts val="2705"/>
                        </a:spcBef>
                      </a:pPr>
                      <a:r>
                        <a:rPr dirty="0" sz="3450" spc="75" b="1">
                          <a:latin typeface="Arial"/>
                          <a:cs typeface="Arial"/>
                        </a:rPr>
                        <a:t>Hyperparameter</a:t>
                      </a:r>
                      <a:r>
                        <a:rPr dirty="0" sz="3450" spc="-2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450" spc="-20" b="1">
                          <a:latin typeface="Arial"/>
                          <a:cs typeface="Arial"/>
                        </a:rPr>
                        <a:t>name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B="0" marT="34353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4610">
                        <a:lnSpc>
                          <a:spcPct val="100000"/>
                        </a:lnSpc>
                        <a:spcBef>
                          <a:spcPts val="2705"/>
                        </a:spcBef>
                      </a:pPr>
                      <a:r>
                        <a:rPr dirty="0" sz="3450" spc="145" b="1">
                          <a:latin typeface="Arial"/>
                          <a:cs typeface="Arial"/>
                        </a:rPr>
                        <a:t>What</a:t>
                      </a:r>
                      <a:r>
                        <a:rPr dirty="0" sz="3450" spc="-2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450" b="1">
                          <a:latin typeface="Arial"/>
                          <a:cs typeface="Arial"/>
                        </a:rPr>
                        <a:t>does</a:t>
                      </a:r>
                      <a:r>
                        <a:rPr dirty="0" sz="3450" spc="-2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450" spc="135" b="1">
                          <a:latin typeface="Arial"/>
                          <a:cs typeface="Arial"/>
                        </a:rPr>
                        <a:t>it</a:t>
                      </a:r>
                      <a:r>
                        <a:rPr dirty="0" sz="3450" spc="-2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450" spc="-25" b="1">
                          <a:latin typeface="Arial"/>
                          <a:cs typeface="Arial"/>
                        </a:rPr>
                        <a:t>do?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B="0" marT="34353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9845">
                        <a:lnSpc>
                          <a:spcPct val="100000"/>
                        </a:lnSpc>
                        <a:spcBef>
                          <a:spcPts val="2705"/>
                        </a:spcBef>
                      </a:pPr>
                      <a:r>
                        <a:rPr dirty="0" sz="3450" spc="-25" b="1">
                          <a:latin typeface="Arial"/>
                          <a:cs typeface="Arial"/>
                        </a:rPr>
                        <a:t>Typical</a:t>
                      </a:r>
                      <a:r>
                        <a:rPr dirty="0" sz="3450" spc="-19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450" spc="-10" b="1">
                          <a:latin typeface="Arial"/>
                          <a:cs typeface="Arial"/>
                        </a:rPr>
                        <a:t>values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B="0" marT="343535">
                    <a:solidFill>
                      <a:srgbClr val="FFFFFF"/>
                    </a:solidFill>
                  </a:tcPr>
                </a:tc>
              </a:tr>
              <a:tr h="12420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algn="ctr" marR="17145">
                        <a:lnSpc>
                          <a:spcPct val="100000"/>
                        </a:lnSpc>
                      </a:pPr>
                      <a:r>
                        <a:rPr dirty="0" sz="2450" spc="-10">
                          <a:latin typeface="Andale Mono"/>
                          <a:cs typeface="Andale Mono"/>
                        </a:rPr>
                        <a:t>in_channels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B="0" marT="3175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algn="ctr" marR="54610">
                        <a:lnSpc>
                          <a:spcPct val="100000"/>
                        </a:lnSpc>
                      </a:pPr>
                      <a:r>
                        <a:rPr dirty="0" sz="2300">
                          <a:latin typeface="Helvetica Neue"/>
                          <a:cs typeface="Helvetica Neue"/>
                        </a:rPr>
                        <a:t>Defines the number of input channels of the input </a:t>
                      </a:r>
                      <a:r>
                        <a:rPr dirty="0" sz="2300" spc="-10">
                          <a:latin typeface="Helvetica Neue"/>
                          <a:cs typeface="Helvetica Neue"/>
                        </a:rPr>
                        <a:t>data.</a:t>
                      </a:r>
                      <a:endParaRPr sz="2300">
                        <a:latin typeface="Helvetica Neue"/>
                        <a:cs typeface="Helvetica Neue"/>
                      </a:endParaRPr>
                    </a:p>
                  </a:txBody>
                  <a:tcPr marL="0" marR="0" marB="0" marT="508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 algn="ctr" marR="30480">
                        <a:lnSpc>
                          <a:spcPct val="100000"/>
                        </a:lnSpc>
                      </a:pPr>
                      <a:r>
                        <a:rPr dirty="0" sz="2050">
                          <a:latin typeface="Andale Mono"/>
                          <a:cs typeface="Andale Mono"/>
                        </a:rPr>
                        <a:t>1</a:t>
                      </a:r>
                      <a:r>
                        <a:rPr dirty="0" sz="2050" spc="-380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sz="2050" spc="-200">
                          <a:latin typeface="Andale Mono"/>
                          <a:cs typeface="Andale Mono"/>
                        </a:rPr>
                        <a:t>(grayscale),</a:t>
                      </a:r>
                      <a:r>
                        <a:rPr dirty="0" sz="2050" spc="-380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sz="2050">
                          <a:latin typeface="Andale Mono"/>
                          <a:cs typeface="Andale Mono"/>
                        </a:rPr>
                        <a:t>3</a:t>
                      </a:r>
                      <a:r>
                        <a:rPr dirty="0" sz="2050" spc="-380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sz="2050" spc="-165">
                          <a:latin typeface="Andale Mono"/>
                          <a:cs typeface="Andale Mono"/>
                        </a:rPr>
                        <a:t>(RGB</a:t>
                      </a:r>
                      <a:r>
                        <a:rPr dirty="0" sz="2050" spc="-380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sz="2050" spc="-175">
                          <a:latin typeface="Andale Mono"/>
                          <a:cs typeface="Andale Mono"/>
                        </a:rPr>
                        <a:t>color</a:t>
                      </a:r>
                      <a:r>
                        <a:rPr dirty="0" sz="2050" spc="-375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sz="2050" spc="-55">
                          <a:latin typeface="Andale Mono"/>
                          <a:cs typeface="Andale Mono"/>
                        </a:rPr>
                        <a:t>images)</a:t>
                      </a:r>
                      <a:endParaRPr sz="2050">
                        <a:latin typeface="Andale Mono"/>
                        <a:cs typeface="Andale Mono"/>
                      </a:endParaRPr>
                    </a:p>
                  </a:txBody>
                  <a:tcPr marL="0" marR="0" marB="0" marT="4445">
                    <a:solidFill>
                      <a:srgbClr val="E3E5E8"/>
                    </a:solidFill>
                  </a:tcPr>
                </a:tc>
              </a:tr>
              <a:tr h="5132070">
                <a:tc gridSpan="3">
                  <a:txBody>
                    <a:bodyPr/>
                    <a:lstStyle/>
                    <a:p>
                      <a:pPr algn="ctr" marR="38735">
                        <a:lnSpc>
                          <a:spcPct val="100000"/>
                        </a:lnSpc>
                        <a:spcBef>
                          <a:spcPts val="1939"/>
                        </a:spcBef>
                        <a:tabLst>
                          <a:tab pos="4138295" algn="l"/>
                          <a:tab pos="13234669" algn="l"/>
                        </a:tabLst>
                      </a:pPr>
                      <a:r>
                        <a:rPr dirty="0" baseline="-31746" sz="3675" spc="-15">
                          <a:latin typeface="Andale Mono"/>
                          <a:cs typeface="Andale Mono"/>
                        </a:rPr>
                        <a:t>out_channels</a:t>
                      </a:r>
                      <a:r>
                        <a:rPr dirty="0" baseline="-31746" sz="3675">
                          <a:latin typeface="Andale Mono"/>
                          <a:cs typeface="Andale Mono"/>
                        </a:rPr>
                        <a:t>	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Defines the number output channels of the layer </a:t>
                      </a:r>
                      <a:r>
                        <a:rPr dirty="0" sz="2300" spc="-10">
                          <a:latin typeface="Helvetica Neue"/>
                          <a:cs typeface="Helvetica Neue"/>
                        </a:rPr>
                        <a:t>(could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	</a:t>
                      </a:r>
                      <a:r>
                        <a:rPr dirty="0" baseline="-33875" sz="3075" spc="-209">
                          <a:latin typeface="Andale Mono"/>
                          <a:cs typeface="Andale Mono"/>
                        </a:rPr>
                        <a:t>10,</a:t>
                      </a:r>
                      <a:r>
                        <a:rPr dirty="0" baseline="-33875" sz="3075" spc="-585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baseline="-33875" sz="3075" spc="-247">
                          <a:latin typeface="Andale Mono"/>
                          <a:cs typeface="Andale Mono"/>
                        </a:rPr>
                        <a:t>128,</a:t>
                      </a:r>
                      <a:r>
                        <a:rPr dirty="0" baseline="-33875" sz="3075" spc="-585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baseline="-33875" sz="3075" spc="-247">
                          <a:latin typeface="Andale Mono"/>
                          <a:cs typeface="Andale Mono"/>
                        </a:rPr>
                        <a:t>256,</a:t>
                      </a:r>
                      <a:r>
                        <a:rPr dirty="0" baseline="-33875" sz="3075" spc="-585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baseline="-33875" sz="3075" spc="-37">
                          <a:latin typeface="Andale Mono"/>
                          <a:cs typeface="Andale Mono"/>
                        </a:rPr>
                        <a:t>512</a:t>
                      </a:r>
                      <a:endParaRPr baseline="-33875" sz="3075">
                        <a:latin typeface="Andale Mono"/>
                        <a:cs typeface="Andale Mono"/>
                      </a:endParaRPr>
                    </a:p>
                    <a:p>
                      <a:pPr algn="ctr" marR="482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300">
                          <a:latin typeface="Helvetica Neue"/>
                          <a:cs typeface="Helvetica Neue"/>
                        </a:rPr>
                        <a:t>also</a:t>
                      </a:r>
                      <a:r>
                        <a:rPr dirty="0" sz="2300" spc="-10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be called hidden </a:t>
                      </a:r>
                      <a:r>
                        <a:rPr dirty="0" sz="2300" spc="-10">
                          <a:latin typeface="Helvetica Neue"/>
                          <a:cs typeface="Helvetica Neue"/>
                        </a:rPr>
                        <a:t>units).</a:t>
                      </a:r>
                      <a:endParaRPr sz="2300">
                        <a:latin typeface="Helvetica Neue"/>
                        <a:cs typeface="Helvetica Neue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  <a:p>
                      <a:pPr algn="ctr" marR="86995">
                        <a:lnSpc>
                          <a:spcPts val="2100"/>
                        </a:lnSpc>
                        <a:spcBef>
                          <a:spcPts val="5"/>
                        </a:spcBef>
                        <a:tabLst>
                          <a:tab pos="5240020" algn="l"/>
                          <a:tab pos="13282294" algn="l"/>
                        </a:tabLst>
                      </a:pPr>
                      <a:r>
                        <a:rPr dirty="0" baseline="3401" sz="3675">
                          <a:latin typeface="Andale Mono"/>
                          <a:cs typeface="Andale Mono"/>
                        </a:rPr>
                        <a:t>kernel_size</a:t>
                      </a:r>
                      <a:r>
                        <a:rPr dirty="0" baseline="3401" sz="3675" spc="-1387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baseline="3401" sz="3675" spc="-15">
                          <a:latin typeface="Arial"/>
                          <a:cs typeface="Arial"/>
                        </a:rPr>
                        <a:t>(also</a:t>
                      </a:r>
                      <a:r>
                        <a:rPr dirty="0" baseline="3401" sz="3675" spc="-195">
                          <a:latin typeface="Arial"/>
                          <a:cs typeface="Arial"/>
                        </a:rPr>
                        <a:t> </a:t>
                      </a:r>
                      <a:r>
                        <a:rPr dirty="0" baseline="3401" sz="3675" spc="135">
                          <a:latin typeface="Arial"/>
                          <a:cs typeface="Arial"/>
                        </a:rPr>
                        <a:t>referred</a:t>
                      </a:r>
                      <a:r>
                        <a:rPr dirty="0" baseline="3401" sz="3675" spc="-195">
                          <a:latin typeface="Arial"/>
                          <a:cs typeface="Arial"/>
                        </a:rPr>
                        <a:t> </a:t>
                      </a:r>
                      <a:r>
                        <a:rPr dirty="0" baseline="3401" sz="3675" spc="307">
                          <a:latin typeface="Arial"/>
                          <a:cs typeface="Arial"/>
                        </a:rPr>
                        <a:t>to</a:t>
                      </a:r>
                      <a:r>
                        <a:rPr dirty="0" baseline="3401" sz="3675" spc="-195">
                          <a:latin typeface="Arial"/>
                          <a:cs typeface="Arial"/>
                        </a:rPr>
                        <a:t> </a:t>
                      </a:r>
                      <a:r>
                        <a:rPr dirty="0" baseline="3401" sz="3675" spc="-37">
                          <a:latin typeface="Arial"/>
                          <a:cs typeface="Arial"/>
                        </a:rPr>
                        <a:t>as</a:t>
                      </a:r>
                      <a:r>
                        <a:rPr dirty="0" baseline="3401" sz="3675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Determines</a:t>
                      </a:r>
                      <a:r>
                        <a:rPr dirty="0" sz="2300" spc="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the</a:t>
                      </a:r>
                      <a:r>
                        <a:rPr dirty="0" sz="2300" spc="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shape</a:t>
                      </a:r>
                      <a:r>
                        <a:rPr dirty="0" sz="2300" spc="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of</a:t>
                      </a:r>
                      <a:r>
                        <a:rPr dirty="0" sz="2300" spc="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the</a:t>
                      </a:r>
                      <a:r>
                        <a:rPr dirty="0" sz="2300" spc="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kernel</a:t>
                      </a:r>
                      <a:r>
                        <a:rPr dirty="0" sz="2300" spc="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(sliding</a:t>
                      </a:r>
                      <a:r>
                        <a:rPr dirty="0" sz="2300" spc="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windows)</a:t>
                      </a:r>
                      <a:r>
                        <a:rPr dirty="0" sz="2300" spc="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 spc="-20">
                          <a:latin typeface="Helvetica Neue"/>
                          <a:cs typeface="Helvetica Neue"/>
                        </a:rPr>
                        <a:t>over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	</a:t>
                      </a:r>
                      <a:r>
                        <a:rPr dirty="0" baseline="28455" sz="3075" spc="-157">
                          <a:latin typeface="Andale Mono"/>
                          <a:cs typeface="Andale Mono"/>
                        </a:rPr>
                        <a:t>3,</a:t>
                      </a:r>
                      <a:r>
                        <a:rPr dirty="0" baseline="28455" sz="3075" spc="-607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baseline="28455" sz="3075" spc="-157">
                          <a:latin typeface="Andale Mono"/>
                          <a:cs typeface="Andale Mono"/>
                        </a:rPr>
                        <a:t>5,</a:t>
                      </a:r>
                      <a:r>
                        <a:rPr dirty="0" baseline="28455" sz="3075" spc="-607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baseline="28455" sz="3075">
                          <a:latin typeface="Andale Mono"/>
                          <a:cs typeface="Andale Mono"/>
                        </a:rPr>
                        <a:t>7</a:t>
                      </a:r>
                      <a:r>
                        <a:rPr dirty="0" baseline="28455" sz="3075" spc="-607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baseline="28455" sz="3075" spc="-270">
                          <a:latin typeface="Andale Mono"/>
                          <a:cs typeface="Andale Mono"/>
                        </a:rPr>
                        <a:t>(lowers</a:t>
                      </a:r>
                      <a:r>
                        <a:rPr dirty="0" baseline="28455" sz="3075" spc="-607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baseline="28455" sz="3075" spc="-262">
                          <a:latin typeface="Andale Mono"/>
                          <a:cs typeface="Andale Mono"/>
                        </a:rPr>
                        <a:t>values</a:t>
                      </a:r>
                      <a:r>
                        <a:rPr dirty="0" baseline="28455" sz="3075" spc="-607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baseline="28455" sz="3075" spc="-262">
                          <a:latin typeface="Andale Mono"/>
                          <a:cs typeface="Andale Mono"/>
                        </a:rPr>
                        <a:t>learn</a:t>
                      </a:r>
                      <a:r>
                        <a:rPr dirty="0" baseline="28455" sz="3075" spc="-600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baseline="28455" sz="3075" spc="-82">
                          <a:latin typeface="Andale Mono"/>
                          <a:cs typeface="Andale Mono"/>
                        </a:rPr>
                        <a:t>smaller</a:t>
                      </a:r>
                      <a:endParaRPr baseline="28455" sz="3075">
                        <a:latin typeface="Andale Mono"/>
                        <a:cs typeface="Andale Mono"/>
                      </a:endParaRPr>
                    </a:p>
                    <a:p>
                      <a:pPr marL="1967230">
                        <a:lnSpc>
                          <a:spcPts val="1985"/>
                        </a:lnSpc>
                        <a:tabLst>
                          <a:tab pos="8641715" algn="l"/>
                          <a:tab pos="13524865" algn="l"/>
                        </a:tabLst>
                      </a:pPr>
                      <a:r>
                        <a:rPr dirty="0" baseline="-40816" sz="3675" spc="322">
                          <a:latin typeface="Arial"/>
                          <a:cs typeface="Arial"/>
                        </a:rPr>
                        <a:t>`lter</a:t>
                      </a:r>
                      <a:r>
                        <a:rPr dirty="0" baseline="-40816" sz="3675" spc="-187">
                          <a:latin typeface="Arial"/>
                          <a:cs typeface="Arial"/>
                        </a:rPr>
                        <a:t> </a:t>
                      </a:r>
                      <a:r>
                        <a:rPr dirty="0" baseline="-40816" sz="3675" spc="-15">
                          <a:latin typeface="Arial"/>
                          <a:cs typeface="Arial"/>
                        </a:rPr>
                        <a:t>size)</a:t>
                      </a:r>
                      <a:r>
                        <a:rPr dirty="0" baseline="-40816" sz="3675">
                          <a:latin typeface="Arial"/>
                          <a:cs typeface="Arial"/>
                        </a:rPr>
                        <a:t>	</a:t>
                      </a:r>
                      <a:r>
                        <a:rPr dirty="0" baseline="-37439" sz="3450">
                          <a:latin typeface="Helvetica Neue"/>
                          <a:cs typeface="Helvetica Neue"/>
                        </a:rPr>
                        <a:t>the </a:t>
                      </a:r>
                      <a:r>
                        <a:rPr dirty="0" baseline="-37439" sz="3450" spc="-15">
                          <a:latin typeface="Helvetica Neue"/>
                          <a:cs typeface="Helvetica Neue"/>
                        </a:rPr>
                        <a:t>input.</a:t>
                      </a:r>
                      <a:r>
                        <a:rPr dirty="0" baseline="-37439" sz="3450">
                          <a:latin typeface="Helvetica Neue"/>
                          <a:cs typeface="Helvetica Neue"/>
                        </a:rPr>
                        <a:t>	</a:t>
                      </a:r>
                      <a:r>
                        <a:rPr dirty="0" sz="2050" spc="-195">
                          <a:latin typeface="Andale Mono"/>
                          <a:cs typeface="Andale Mono"/>
                        </a:rPr>
                        <a:t>features,</a:t>
                      </a:r>
                      <a:r>
                        <a:rPr dirty="0" sz="2050" spc="-385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sz="2050" spc="-175">
                          <a:latin typeface="Andale Mono"/>
                          <a:cs typeface="Andale Mono"/>
                        </a:rPr>
                        <a:t>higher</a:t>
                      </a:r>
                      <a:r>
                        <a:rPr dirty="0" sz="2050" spc="-380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sz="2050" spc="-175">
                          <a:latin typeface="Andale Mono"/>
                          <a:cs typeface="Andale Mono"/>
                        </a:rPr>
                        <a:t>values</a:t>
                      </a:r>
                      <a:r>
                        <a:rPr dirty="0" sz="2050" spc="-385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sz="2050" spc="-175">
                          <a:latin typeface="Andale Mono"/>
                          <a:cs typeface="Andale Mono"/>
                        </a:rPr>
                        <a:t>learn</a:t>
                      </a:r>
                      <a:r>
                        <a:rPr dirty="0" sz="2050" spc="-380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sz="2050" spc="-25">
                          <a:latin typeface="Andale Mono"/>
                          <a:cs typeface="Andale Mono"/>
                        </a:rPr>
                        <a:t>larger</a:t>
                      </a:r>
                      <a:endParaRPr sz="2050">
                        <a:latin typeface="Andale Mono"/>
                        <a:cs typeface="Andale Mono"/>
                      </a:endParaRPr>
                    </a:p>
                    <a:p>
                      <a:pPr algn="r" marR="2095500">
                        <a:lnSpc>
                          <a:spcPts val="2345"/>
                        </a:lnSpc>
                      </a:pPr>
                      <a:r>
                        <a:rPr dirty="0" sz="2050" spc="-105">
                          <a:latin typeface="Andale Mono"/>
                          <a:cs typeface="Andale Mono"/>
                        </a:rPr>
                        <a:t>features)</a:t>
                      </a:r>
                      <a:endParaRPr sz="2050">
                        <a:latin typeface="Andale Mono"/>
                        <a:cs typeface="Andale Mono"/>
                      </a:endParaRPr>
                    </a:p>
                    <a:p>
                      <a:pPr algn="ctr" marR="48260">
                        <a:lnSpc>
                          <a:spcPts val="2715"/>
                        </a:lnSpc>
                        <a:spcBef>
                          <a:spcPts val="1685"/>
                        </a:spcBef>
                      </a:pPr>
                      <a:r>
                        <a:rPr dirty="0" sz="2300">
                          <a:latin typeface="Helvetica Neue"/>
                          <a:cs typeface="Helvetica Neue"/>
                        </a:rPr>
                        <a:t>The</a:t>
                      </a:r>
                      <a:r>
                        <a:rPr dirty="0" sz="2300" spc="-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number</a:t>
                      </a:r>
                      <a:r>
                        <a:rPr dirty="0" sz="2300" spc="-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of</a:t>
                      </a:r>
                      <a:r>
                        <a:rPr dirty="0" sz="2300" spc="-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steps</a:t>
                      </a:r>
                      <a:r>
                        <a:rPr dirty="0" sz="2300" spc="-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a</a:t>
                      </a:r>
                      <a:r>
                        <a:rPr dirty="0" sz="2300" spc="-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filter takes</a:t>
                      </a:r>
                      <a:r>
                        <a:rPr dirty="0" sz="2300" spc="-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across</a:t>
                      </a:r>
                      <a:r>
                        <a:rPr dirty="0" sz="2300" spc="-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an</a:t>
                      </a:r>
                      <a:r>
                        <a:rPr dirty="0" sz="2300" spc="-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image</a:t>
                      </a:r>
                      <a:r>
                        <a:rPr dirty="0" sz="2300" spc="-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at </a:t>
                      </a:r>
                      <a:r>
                        <a:rPr dirty="0" sz="2300" spc="-50">
                          <a:latin typeface="Helvetica Neue"/>
                          <a:cs typeface="Helvetica Neue"/>
                        </a:rPr>
                        <a:t>a</a:t>
                      </a:r>
                      <a:endParaRPr sz="2300">
                        <a:latin typeface="Helvetica Neue"/>
                        <a:cs typeface="Helvetica Neue"/>
                      </a:endParaRPr>
                    </a:p>
                    <a:p>
                      <a:pPr algn="ctr" marL="348615">
                        <a:lnSpc>
                          <a:spcPts val="2895"/>
                        </a:lnSpc>
                        <a:tabLst>
                          <a:tab pos="3756660" algn="l"/>
                          <a:tab pos="13214350" algn="l"/>
                        </a:tabLst>
                      </a:pPr>
                      <a:r>
                        <a:rPr dirty="0" sz="2450" spc="-10">
                          <a:latin typeface="Andale Mono"/>
                          <a:cs typeface="Andale Mono"/>
                        </a:rPr>
                        <a:t>stride</a:t>
                      </a:r>
                      <a:r>
                        <a:rPr dirty="0" sz="2450">
                          <a:latin typeface="Andale Mono"/>
                          <a:cs typeface="Andale Mono"/>
                        </a:rPr>
                        <a:t>	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time</a:t>
                      </a:r>
                      <a:r>
                        <a:rPr dirty="0" sz="2300" spc="-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(e.g.</a:t>
                      </a:r>
                      <a:r>
                        <a:rPr dirty="0" sz="2300" spc="-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if</a:t>
                      </a:r>
                      <a:r>
                        <a:rPr dirty="0" sz="2300" spc="-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Andale Mono"/>
                          <a:cs typeface="Andale Mono"/>
                        </a:rPr>
                        <a:t>strides=1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,</a:t>
                      </a:r>
                      <a:r>
                        <a:rPr dirty="0" sz="2300" spc="-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a</a:t>
                      </a:r>
                      <a:r>
                        <a:rPr dirty="0" sz="2300" spc="-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filter</a:t>
                      </a:r>
                      <a:r>
                        <a:rPr dirty="0" sz="2300" spc="-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moves</a:t>
                      </a:r>
                      <a:r>
                        <a:rPr dirty="0" sz="2300" spc="-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across</a:t>
                      </a:r>
                      <a:r>
                        <a:rPr dirty="0" sz="2300" spc="-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an</a:t>
                      </a:r>
                      <a:r>
                        <a:rPr dirty="0" sz="2300" spc="-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image </a:t>
                      </a:r>
                      <a:r>
                        <a:rPr dirty="0" sz="2300" spc="-50">
                          <a:latin typeface="Helvetica Neue"/>
                          <a:cs typeface="Helvetica Neue"/>
                        </a:rPr>
                        <a:t>1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	</a:t>
                      </a:r>
                      <a:r>
                        <a:rPr dirty="0" baseline="4065" sz="3075">
                          <a:latin typeface="Andale Mono"/>
                          <a:cs typeface="Andale Mono"/>
                        </a:rPr>
                        <a:t>1</a:t>
                      </a:r>
                      <a:r>
                        <a:rPr dirty="0" baseline="4065" sz="3075" spc="-569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baseline="4065" sz="3075" spc="-292">
                          <a:latin typeface="Andale Mono"/>
                          <a:cs typeface="Andale Mono"/>
                        </a:rPr>
                        <a:t>(default),</a:t>
                      </a:r>
                      <a:r>
                        <a:rPr dirty="0" baseline="4065" sz="3075" spc="-569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baseline="4065" sz="3075" spc="-75">
                          <a:latin typeface="Andale Mono"/>
                          <a:cs typeface="Andale Mono"/>
                        </a:rPr>
                        <a:t>2</a:t>
                      </a:r>
                      <a:endParaRPr baseline="4065" sz="3075">
                        <a:latin typeface="Andale Mono"/>
                        <a:cs typeface="Andale Mono"/>
                      </a:endParaRPr>
                    </a:p>
                    <a:p>
                      <a:pPr algn="ctr" marR="482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300">
                          <a:latin typeface="Helvetica Neue"/>
                          <a:cs typeface="Helvetica Neue"/>
                        </a:rPr>
                        <a:t>pixel at a </a:t>
                      </a:r>
                      <a:r>
                        <a:rPr dirty="0" sz="2300" spc="-10">
                          <a:latin typeface="Helvetica Neue"/>
                          <a:cs typeface="Helvetica Neue"/>
                        </a:rPr>
                        <a:t>time).</a:t>
                      </a:r>
                      <a:endParaRPr sz="2300">
                        <a:latin typeface="Helvetica Neue"/>
                        <a:cs typeface="Helvetica Neue"/>
                      </a:endParaRPr>
                    </a:p>
                    <a:p>
                      <a:pPr algn="ctr" marR="48260">
                        <a:lnSpc>
                          <a:spcPts val="2715"/>
                        </a:lnSpc>
                        <a:spcBef>
                          <a:spcPts val="2040"/>
                        </a:spcBef>
                      </a:pPr>
                      <a:r>
                        <a:rPr dirty="0" sz="2300">
                          <a:latin typeface="Helvetica Neue"/>
                          <a:cs typeface="Helvetica Neue"/>
                        </a:rPr>
                        <a:t>Pads</a:t>
                      </a:r>
                      <a:r>
                        <a:rPr dirty="0" sz="2300" spc="-1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the</a:t>
                      </a:r>
                      <a:r>
                        <a:rPr dirty="0" sz="2300" spc="-10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target</a:t>
                      </a:r>
                      <a:r>
                        <a:rPr dirty="0" sz="2300" spc="-1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tensor</a:t>
                      </a:r>
                      <a:r>
                        <a:rPr dirty="0" sz="2300" spc="-10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with</a:t>
                      </a:r>
                      <a:r>
                        <a:rPr dirty="0" sz="2300" spc="-1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zeroes</a:t>
                      </a:r>
                      <a:r>
                        <a:rPr dirty="0" sz="2300" spc="-10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(if</a:t>
                      </a:r>
                      <a:r>
                        <a:rPr dirty="0" sz="2300" spc="-1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Andale Mono"/>
                          <a:cs typeface="Andale Mono"/>
                        </a:rPr>
                        <a:t>“same”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)</a:t>
                      </a:r>
                      <a:r>
                        <a:rPr dirty="0" sz="2300" spc="-10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to</a:t>
                      </a:r>
                      <a:r>
                        <a:rPr dirty="0" sz="2300" spc="-10">
                          <a:latin typeface="Helvetica Neue"/>
                          <a:cs typeface="Helvetica Neue"/>
                        </a:rPr>
                        <a:t> preserve</a:t>
                      </a:r>
                      <a:endParaRPr sz="2300">
                        <a:latin typeface="Helvetica Neue"/>
                        <a:cs typeface="Helvetica Neue"/>
                      </a:endParaRPr>
                    </a:p>
                    <a:p>
                      <a:pPr algn="ctr" marL="686435">
                        <a:lnSpc>
                          <a:spcPts val="2895"/>
                        </a:lnSpc>
                        <a:tabLst>
                          <a:tab pos="4705350" algn="l"/>
                          <a:tab pos="13188315" algn="l"/>
                        </a:tabLst>
                      </a:pPr>
                      <a:r>
                        <a:rPr dirty="0" sz="2450" spc="-10">
                          <a:latin typeface="Andale Mono"/>
                          <a:cs typeface="Andale Mono"/>
                        </a:rPr>
                        <a:t>padding</a:t>
                      </a:r>
                      <a:r>
                        <a:rPr dirty="0" sz="2450">
                          <a:latin typeface="Andale Mono"/>
                          <a:cs typeface="Andale Mono"/>
                        </a:rPr>
                        <a:t>	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input</a:t>
                      </a:r>
                      <a:r>
                        <a:rPr dirty="0" sz="2300" spc="-10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shape.</a:t>
                      </a:r>
                      <a:r>
                        <a:rPr dirty="0" sz="2300" spc="-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Or</a:t>
                      </a:r>
                      <a:r>
                        <a:rPr dirty="0" sz="2300" spc="-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leaves</a:t>
                      </a:r>
                      <a:r>
                        <a:rPr dirty="0" sz="2300" spc="-10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in</a:t>
                      </a:r>
                      <a:r>
                        <a:rPr dirty="0" sz="2300" spc="-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the</a:t>
                      </a:r>
                      <a:r>
                        <a:rPr dirty="0" sz="2300" spc="-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target</a:t>
                      </a:r>
                      <a:r>
                        <a:rPr dirty="0" sz="2300" spc="-10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tensor</a:t>
                      </a:r>
                      <a:r>
                        <a:rPr dirty="0" sz="2300" spc="-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as</a:t>
                      </a:r>
                      <a:r>
                        <a:rPr dirty="0" sz="2300" spc="-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is</a:t>
                      </a:r>
                      <a:r>
                        <a:rPr dirty="0" sz="2300" spc="-5">
                          <a:latin typeface="Helvetica Neue"/>
                          <a:cs typeface="Helvetica Neue"/>
                        </a:rPr>
                        <a:t> </a:t>
                      </a:r>
                      <a:r>
                        <a:rPr dirty="0" sz="2300" spc="-25">
                          <a:latin typeface="Helvetica Neue"/>
                          <a:cs typeface="Helvetica Neue"/>
                        </a:rPr>
                        <a:t>(if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	</a:t>
                      </a:r>
                      <a:r>
                        <a:rPr dirty="0" baseline="4065" sz="3075" spc="-157">
                          <a:latin typeface="Andale Mono"/>
                          <a:cs typeface="Andale Mono"/>
                        </a:rPr>
                        <a:t>0,</a:t>
                      </a:r>
                      <a:r>
                        <a:rPr dirty="0" baseline="4065" sz="3075" spc="-615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baseline="4065" sz="3075" spc="-157">
                          <a:latin typeface="Andale Mono"/>
                          <a:cs typeface="Andale Mono"/>
                        </a:rPr>
                        <a:t>1,</a:t>
                      </a:r>
                      <a:r>
                        <a:rPr dirty="0" baseline="4065" sz="3075" spc="-615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baseline="4065" sz="3075" spc="-270">
                          <a:latin typeface="Andale Mono"/>
                          <a:cs typeface="Andale Mono"/>
                        </a:rPr>
                        <a:t>“same”,</a:t>
                      </a:r>
                      <a:r>
                        <a:rPr dirty="0" baseline="4065" sz="3075" spc="-615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baseline="4065" sz="3075" spc="-97">
                          <a:latin typeface="Andale Mono"/>
                          <a:cs typeface="Andale Mono"/>
                        </a:rPr>
                        <a:t>“valid”</a:t>
                      </a:r>
                      <a:endParaRPr baseline="4065" sz="3075">
                        <a:latin typeface="Andale Mono"/>
                        <a:cs typeface="Andale Mono"/>
                      </a:endParaRPr>
                    </a:p>
                    <a:p>
                      <a:pPr algn="ctr" marR="482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300">
                          <a:latin typeface="Andale Mono"/>
                          <a:cs typeface="Andale Mono"/>
                        </a:rPr>
                        <a:t>“valid”</a:t>
                      </a:r>
                      <a:r>
                        <a:rPr dirty="0" sz="2300">
                          <a:latin typeface="Helvetica Neue"/>
                          <a:cs typeface="Helvetica Neue"/>
                        </a:rPr>
                        <a:t>), lowering output </a:t>
                      </a:r>
                      <a:r>
                        <a:rPr dirty="0" sz="2300" spc="-10">
                          <a:latin typeface="Helvetica Neue"/>
                          <a:cs typeface="Helvetica Neue"/>
                        </a:rPr>
                        <a:t>shape.</a:t>
                      </a:r>
                      <a:endParaRPr sz="2300">
                        <a:latin typeface="Helvetica Neue"/>
                        <a:cs typeface="Helvetica Neue"/>
                      </a:endParaRPr>
                    </a:p>
                  </a:txBody>
                  <a:tcPr marL="0" marR="0" marB="0" marT="246379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0" name="object 10" descr=""/>
          <p:cNvSpPr txBox="1"/>
          <p:nvPr/>
        </p:nvSpPr>
        <p:spPr>
          <a:xfrm>
            <a:off x="1466296" y="1688782"/>
            <a:ext cx="17178020" cy="842644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367915" algn="l"/>
              </a:tabLst>
            </a:pPr>
            <a:r>
              <a:rPr dirty="0" sz="2450" b="1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r>
              <a:rPr dirty="0" sz="245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20" b="1">
                <a:solidFill>
                  <a:srgbClr val="FFFFFF"/>
                </a:solidFill>
                <a:latin typeface="Arial"/>
                <a:cs typeface="Arial"/>
              </a:rPr>
              <a:t>code:</a:t>
            </a:r>
            <a:r>
              <a:rPr dirty="0" sz="245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450" spc="-250">
                <a:solidFill>
                  <a:srgbClr val="FFFFFF"/>
                </a:solidFill>
                <a:latin typeface="Andale Mono"/>
                <a:cs typeface="Andale Mono"/>
              </a:rPr>
              <a:t>torch.nn.Conv2d(in_channels=3,</a:t>
            </a:r>
            <a:r>
              <a:rPr dirty="0" sz="2450" spc="-40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240">
                <a:solidFill>
                  <a:srgbClr val="FFFFFF"/>
                </a:solidFill>
                <a:latin typeface="Andale Mono"/>
                <a:cs typeface="Andale Mono"/>
              </a:rPr>
              <a:t>out_channels=10,</a:t>
            </a:r>
            <a:r>
              <a:rPr dirty="0" sz="2450" spc="-40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240">
                <a:solidFill>
                  <a:srgbClr val="FFFFFF"/>
                </a:solidFill>
                <a:latin typeface="Andale Mono"/>
                <a:cs typeface="Andale Mono"/>
              </a:rPr>
              <a:t>kernel_size=(3,</a:t>
            </a:r>
            <a:r>
              <a:rPr dirty="0" sz="2450" spc="-40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175">
                <a:solidFill>
                  <a:srgbClr val="FFFFFF"/>
                </a:solidFill>
                <a:latin typeface="Andale Mono"/>
                <a:cs typeface="Andale Mono"/>
              </a:rPr>
              <a:t>3),</a:t>
            </a:r>
            <a:r>
              <a:rPr dirty="0" sz="2450" spc="-40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225">
                <a:solidFill>
                  <a:srgbClr val="FFFFFF"/>
                </a:solidFill>
                <a:latin typeface="Andale Mono"/>
                <a:cs typeface="Andale Mono"/>
              </a:rPr>
              <a:t>stride=(1,</a:t>
            </a:r>
            <a:r>
              <a:rPr dirty="0" sz="2450" spc="-40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175">
                <a:solidFill>
                  <a:srgbClr val="FFFFFF"/>
                </a:solidFill>
                <a:latin typeface="Andale Mono"/>
                <a:cs typeface="Andale Mono"/>
              </a:rPr>
              <a:t>1),</a:t>
            </a:r>
            <a:r>
              <a:rPr dirty="0" sz="2450" spc="-40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40">
                <a:solidFill>
                  <a:srgbClr val="FFFFFF"/>
                </a:solidFill>
                <a:latin typeface="Andale Mono"/>
                <a:cs typeface="Andale Mono"/>
              </a:rPr>
              <a:t>padding=0)</a:t>
            </a:r>
            <a:endParaRPr sz="24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  <a:tabLst>
                <a:tab pos="4266565" algn="l"/>
              </a:tabLst>
            </a:pPr>
            <a:r>
              <a:rPr dirty="0" sz="2450" b="1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r>
              <a:rPr dirty="0" sz="245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245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b="1">
                <a:solidFill>
                  <a:srgbClr val="FFFFFF"/>
                </a:solidFill>
                <a:latin typeface="Arial"/>
                <a:cs typeface="Arial"/>
              </a:rPr>
              <a:t>(same</a:t>
            </a:r>
            <a:r>
              <a:rPr dirty="0" sz="245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75" b="1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245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10" b="1">
                <a:solidFill>
                  <a:srgbClr val="FFFFFF"/>
                </a:solidFill>
                <a:latin typeface="Arial"/>
                <a:cs typeface="Arial"/>
              </a:rPr>
              <a:t>above):</a:t>
            </a:r>
            <a:r>
              <a:rPr dirty="0" sz="245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450" spc="-250">
                <a:solidFill>
                  <a:srgbClr val="FFFFFF"/>
                </a:solidFill>
                <a:latin typeface="Andale Mono"/>
                <a:cs typeface="Andale Mono"/>
              </a:rPr>
              <a:t>torch.nnConv2d(in_channels=3,</a:t>
            </a:r>
            <a:r>
              <a:rPr dirty="0" sz="2450" spc="-35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240">
                <a:solidFill>
                  <a:srgbClr val="FFFFFF"/>
                </a:solidFill>
                <a:latin typeface="Andale Mono"/>
                <a:cs typeface="Andale Mono"/>
              </a:rPr>
              <a:t>out_channels=10,</a:t>
            </a:r>
            <a:r>
              <a:rPr dirty="0" sz="2450" spc="-35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240">
                <a:solidFill>
                  <a:srgbClr val="FFFFFF"/>
                </a:solidFill>
                <a:latin typeface="Andale Mono"/>
                <a:cs typeface="Andale Mono"/>
              </a:rPr>
              <a:t>kernel_size=3,</a:t>
            </a:r>
            <a:r>
              <a:rPr dirty="0" sz="2450" spc="-35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229">
                <a:solidFill>
                  <a:srgbClr val="FFFFFF"/>
                </a:solidFill>
                <a:latin typeface="Andale Mono"/>
                <a:cs typeface="Andale Mono"/>
              </a:rPr>
              <a:t>stride=1,</a:t>
            </a:r>
            <a:r>
              <a:rPr dirty="0" sz="2450" spc="-35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110">
                <a:solidFill>
                  <a:srgbClr val="FFFFFF"/>
                </a:solidFill>
                <a:latin typeface="Andale Mono"/>
                <a:cs typeface="Andale Mono"/>
              </a:rPr>
              <a:t>padding=0)</a:t>
            </a:r>
            <a:endParaRPr sz="2450">
              <a:latin typeface="Andale Mono"/>
              <a:cs typeface="Andale Mono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2315" y="10690890"/>
            <a:ext cx="293184" cy="293184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3057007" y="10636306"/>
            <a:ext cx="1434782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-50" b="1">
                <a:solidFill>
                  <a:srgbClr val="FFFFFF"/>
                </a:solidFill>
                <a:latin typeface="Arial"/>
                <a:cs typeface="Arial"/>
              </a:rPr>
              <a:t>Resource:</a:t>
            </a:r>
            <a:r>
              <a:rPr dirty="0" sz="23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3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23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Arial"/>
                <a:cs typeface="Arial"/>
              </a:rPr>
              <a:t>interactive</a:t>
            </a:r>
            <a:r>
              <a:rPr dirty="0" sz="23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85">
                <a:solidFill>
                  <a:srgbClr val="FFFFFF"/>
                </a:solidFill>
                <a:latin typeface="Arial"/>
                <a:cs typeface="Arial"/>
              </a:rPr>
              <a:t>demonstration</a:t>
            </a:r>
            <a:r>
              <a:rPr dirty="0" sz="23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15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3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12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3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above</a:t>
            </a:r>
            <a:r>
              <a:rPr dirty="0" sz="23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50">
                <a:solidFill>
                  <a:srgbClr val="FFFFFF"/>
                </a:solidFill>
                <a:latin typeface="Arial"/>
                <a:cs typeface="Arial"/>
              </a:rPr>
              <a:t>hyperparameters,</a:t>
            </a:r>
            <a:r>
              <a:rPr dirty="0" sz="23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dirty="0" sz="23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12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3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2300" spc="-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CNN</a:t>
            </a:r>
            <a:r>
              <a:rPr dirty="0" u="heavy" sz="2300" spc="-9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3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Explainer</a:t>
            </a:r>
            <a:r>
              <a:rPr dirty="0" u="heavy" sz="2300" spc="-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300" spc="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website</a:t>
            </a:r>
            <a:r>
              <a:rPr dirty="0" sz="2300" spc="4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4773" y="315091"/>
            <a:ext cx="14157325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250" b="1">
                <a:latin typeface="Arial"/>
                <a:cs typeface="Arial"/>
              </a:rPr>
              <a:t>Where</a:t>
            </a:r>
            <a:r>
              <a:rPr dirty="0" spc="-645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can</a:t>
            </a:r>
            <a:r>
              <a:rPr dirty="0" spc="-640" b="1">
                <a:latin typeface="Arial"/>
                <a:cs typeface="Arial"/>
              </a:rPr>
              <a:t> </a:t>
            </a:r>
            <a:r>
              <a:rPr dirty="0" spc="-85" b="1">
                <a:latin typeface="Arial"/>
                <a:cs typeface="Arial"/>
              </a:rPr>
              <a:t>you</a:t>
            </a:r>
            <a:r>
              <a:rPr dirty="0" spc="-640" b="1">
                <a:latin typeface="Arial"/>
                <a:cs typeface="Arial"/>
              </a:rPr>
              <a:t> </a:t>
            </a:r>
            <a:r>
              <a:rPr dirty="0" spc="450" b="1">
                <a:latin typeface="Arial"/>
                <a:cs typeface="Arial"/>
              </a:rPr>
              <a:t>get</a:t>
            </a:r>
            <a:r>
              <a:rPr dirty="0" spc="-640" b="1">
                <a:latin typeface="Arial"/>
                <a:cs typeface="Arial"/>
              </a:rPr>
              <a:t> </a:t>
            </a:r>
            <a:r>
              <a:rPr dirty="0" spc="-65" b="1">
                <a:latin typeface="Arial"/>
                <a:cs typeface="Arial"/>
              </a:rPr>
              <a:t>help?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17594" y="2912166"/>
            <a:ext cx="12997815" cy="6096000"/>
          </a:xfrm>
          <a:prstGeom prst="rect">
            <a:avLst/>
          </a:prstGeom>
        </p:spPr>
        <p:txBody>
          <a:bodyPr wrap="square" lIns="0" tIns="123189" rIns="0" bIns="0" rtlCol="0" vert="horz">
            <a:spAutoFit/>
          </a:bodyPr>
          <a:lstStyle/>
          <a:p>
            <a:pPr marL="407034" indent="-344170">
              <a:lnSpc>
                <a:spcPct val="100000"/>
              </a:lnSpc>
              <a:spcBef>
                <a:spcPts val="969"/>
              </a:spcBef>
              <a:buSzPct val="145882"/>
              <a:buChar char="•"/>
              <a:tabLst>
                <a:tab pos="407670" algn="l"/>
              </a:tabLst>
            </a:pPr>
            <a:r>
              <a:rPr dirty="0" sz="4250" spc="105">
                <a:solidFill>
                  <a:srgbClr val="FFFFFF"/>
                </a:solidFill>
                <a:latin typeface="Arial"/>
                <a:cs typeface="Arial"/>
              </a:rPr>
              <a:t>Follow</a:t>
            </a:r>
            <a:r>
              <a:rPr dirty="0" sz="4250" spc="-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165">
                <a:solidFill>
                  <a:srgbClr val="FFFFFF"/>
                </a:solidFill>
                <a:latin typeface="Arial"/>
                <a:cs typeface="Arial"/>
              </a:rPr>
              <a:t>along</a:t>
            </a:r>
            <a:r>
              <a:rPr dirty="0" sz="425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32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425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29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4250" spc="-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229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4250">
              <a:latin typeface="Arial"/>
              <a:cs typeface="Arial"/>
            </a:endParaRPr>
          </a:p>
          <a:p>
            <a:pPr marL="407034" indent="-344170">
              <a:lnSpc>
                <a:spcPct val="100000"/>
              </a:lnSpc>
              <a:spcBef>
                <a:spcPts val="3190"/>
              </a:spcBef>
              <a:buSzPct val="145882"/>
              <a:buChar char="•"/>
              <a:tabLst>
                <a:tab pos="407670" algn="l"/>
              </a:tabLst>
            </a:pPr>
            <a:r>
              <a:rPr dirty="0" sz="4250" spc="105">
                <a:solidFill>
                  <a:srgbClr val="FFFFFF"/>
                </a:solidFill>
                <a:latin typeface="Arial"/>
                <a:cs typeface="Arial"/>
              </a:rPr>
              <a:t>Try</a:t>
            </a:r>
            <a:r>
              <a:rPr dirty="0" sz="4250" spc="-2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36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4250" spc="-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315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4250" spc="-2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160">
                <a:solidFill>
                  <a:srgbClr val="FFFFFF"/>
                </a:solidFill>
                <a:latin typeface="Arial"/>
                <a:cs typeface="Arial"/>
              </a:rPr>
              <a:t>yourself</a:t>
            </a:r>
            <a:endParaRPr sz="4250">
              <a:latin typeface="Arial"/>
              <a:cs typeface="Arial"/>
            </a:endParaRPr>
          </a:p>
          <a:p>
            <a:pPr marL="407034" indent="-344170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7670" algn="l"/>
              </a:tabLst>
            </a:pPr>
            <a:r>
              <a:rPr dirty="0" sz="4250" spc="-40">
                <a:solidFill>
                  <a:srgbClr val="FFFFFF"/>
                </a:solidFill>
                <a:latin typeface="Arial"/>
                <a:cs typeface="Arial"/>
              </a:rPr>
              <a:t>Press</a:t>
            </a:r>
            <a:r>
              <a:rPr dirty="0" sz="42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-145">
                <a:solidFill>
                  <a:srgbClr val="FFFFFF"/>
                </a:solidFill>
                <a:latin typeface="Arial"/>
                <a:cs typeface="Arial"/>
              </a:rPr>
              <a:t>SHIFT</a:t>
            </a:r>
            <a:r>
              <a:rPr dirty="0" sz="42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dirty="0" sz="42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95">
                <a:solidFill>
                  <a:srgbClr val="FFFFFF"/>
                </a:solidFill>
                <a:latin typeface="Arial"/>
                <a:cs typeface="Arial"/>
              </a:rPr>
              <a:t>CMD</a:t>
            </a:r>
            <a:r>
              <a:rPr dirty="0" sz="42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dirty="0" sz="42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-250">
                <a:solidFill>
                  <a:srgbClr val="FFFFFF"/>
                </a:solidFill>
                <a:latin typeface="Arial"/>
                <a:cs typeface="Arial"/>
              </a:rPr>
              <a:t>SPACE </a:t>
            </a:r>
            <a:r>
              <a:rPr dirty="0" sz="4250" spc="42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42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145">
                <a:solidFill>
                  <a:srgbClr val="FFFFFF"/>
                </a:solidFill>
                <a:latin typeface="Arial"/>
                <a:cs typeface="Arial"/>
              </a:rPr>
              <a:t>read</a:t>
            </a:r>
            <a:r>
              <a:rPr dirty="0" sz="42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29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42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235">
                <a:solidFill>
                  <a:srgbClr val="FFFFFF"/>
                </a:solidFill>
                <a:latin typeface="Arial"/>
                <a:cs typeface="Arial"/>
              </a:rPr>
              <a:t>docstring</a:t>
            </a:r>
            <a:endParaRPr sz="4250">
              <a:latin typeface="Arial"/>
              <a:cs typeface="Arial"/>
            </a:endParaRPr>
          </a:p>
          <a:p>
            <a:pPr marL="407034" indent="-344170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7670" algn="l"/>
              </a:tabLst>
            </a:pPr>
            <a:r>
              <a:rPr dirty="0" sz="4250" spc="55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r>
              <a:rPr dirty="0" sz="4250" spc="-2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315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4250" spc="-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335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4250">
              <a:latin typeface="Arial"/>
              <a:cs typeface="Arial"/>
            </a:endParaRPr>
          </a:p>
          <a:p>
            <a:pPr marL="407034" indent="-344170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7670" algn="l"/>
              </a:tabLst>
            </a:pPr>
            <a:r>
              <a:rPr dirty="0" sz="4250" spc="105">
                <a:solidFill>
                  <a:srgbClr val="FFFFFF"/>
                </a:solidFill>
                <a:latin typeface="Arial"/>
                <a:cs typeface="Arial"/>
              </a:rPr>
              <a:t>Try</a:t>
            </a:r>
            <a:r>
              <a:rPr dirty="0" sz="4250" spc="-2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90">
                <a:solidFill>
                  <a:srgbClr val="FFFFFF"/>
                </a:solidFill>
                <a:latin typeface="Arial"/>
                <a:cs typeface="Arial"/>
              </a:rPr>
              <a:t>again</a:t>
            </a:r>
            <a:endParaRPr sz="4250">
              <a:latin typeface="Arial"/>
              <a:cs typeface="Arial"/>
            </a:endParaRPr>
          </a:p>
          <a:p>
            <a:pPr marL="407034" indent="-344170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7670" algn="l"/>
              </a:tabLst>
            </a:pPr>
            <a:r>
              <a:rPr dirty="0" sz="4250" spc="125">
                <a:solidFill>
                  <a:srgbClr val="FFFFFF"/>
                </a:solidFill>
                <a:latin typeface="Arial"/>
                <a:cs typeface="Arial"/>
              </a:rPr>
              <a:t>Ask</a:t>
            </a:r>
            <a:endParaRPr sz="425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3845861" y="5477712"/>
            <a:ext cx="1622425" cy="100965"/>
            <a:chOff x="13845861" y="5477712"/>
            <a:chExt cx="1622425" cy="100965"/>
          </a:xfrm>
        </p:grpSpPr>
        <p:sp>
          <p:nvSpPr>
            <p:cNvPr id="5" name="object 5" descr=""/>
            <p:cNvSpPr/>
            <p:nvPr/>
          </p:nvSpPr>
          <p:spPr>
            <a:xfrm>
              <a:off x="13845861" y="5527973"/>
              <a:ext cx="1532255" cy="0"/>
            </a:xfrm>
            <a:custGeom>
              <a:avLst/>
              <a:gdLst/>
              <a:ahLst/>
              <a:cxnLst/>
              <a:rect l="l" t="t" r="r" b="b"/>
              <a:pathLst>
                <a:path w="1532255" h="0">
                  <a:moveTo>
                    <a:pt x="0" y="0"/>
                  </a:moveTo>
                  <a:lnTo>
                    <a:pt x="1521667" y="0"/>
                  </a:lnTo>
                  <a:lnTo>
                    <a:pt x="153213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367532" y="547771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8106609" y="1731554"/>
            <a:ext cx="6789420" cy="3237230"/>
            <a:chOff x="8106609" y="1731554"/>
            <a:chExt cx="6789420" cy="3237230"/>
          </a:xfrm>
        </p:grpSpPr>
        <p:sp>
          <p:nvSpPr>
            <p:cNvPr id="8" name="object 8" descr=""/>
            <p:cNvSpPr/>
            <p:nvPr/>
          </p:nvSpPr>
          <p:spPr>
            <a:xfrm>
              <a:off x="8106609" y="3468764"/>
              <a:ext cx="1783080" cy="0"/>
            </a:xfrm>
            <a:custGeom>
              <a:avLst/>
              <a:gdLst/>
              <a:ahLst/>
              <a:cxnLst/>
              <a:rect l="l" t="t" r="r" b="b"/>
              <a:pathLst>
                <a:path w="1783079" h="0">
                  <a:moveTo>
                    <a:pt x="0" y="0"/>
                  </a:moveTo>
                  <a:lnTo>
                    <a:pt x="1772023" y="0"/>
                  </a:lnTo>
                  <a:lnTo>
                    <a:pt x="178249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878634" y="341850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19944" y="1731554"/>
              <a:ext cx="4875562" cy="3237070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3435287" y="5974987"/>
            <a:ext cx="11517630" cy="4804410"/>
            <a:chOff x="3435287" y="5974987"/>
            <a:chExt cx="11517630" cy="4804410"/>
          </a:xfrm>
        </p:grpSpPr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8271" y="5974987"/>
              <a:ext cx="4764252" cy="1162268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4373776" y="6651416"/>
              <a:ext cx="6454775" cy="1856105"/>
            </a:xfrm>
            <a:custGeom>
              <a:avLst/>
              <a:gdLst/>
              <a:ahLst/>
              <a:cxnLst/>
              <a:rect l="l" t="t" r="r" b="b"/>
              <a:pathLst>
                <a:path w="6454775" h="1856104">
                  <a:moveTo>
                    <a:pt x="0" y="0"/>
                  </a:moveTo>
                  <a:lnTo>
                    <a:pt x="6444107" y="1853197"/>
                  </a:lnTo>
                  <a:lnTo>
                    <a:pt x="6454170" y="185609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0803995" y="8456312"/>
              <a:ext cx="111125" cy="97155"/>
            </a:xfrm>
            <a:custGeom>
              <a:avLst/>
              <a:gdLst/>
              <a:ahLst/>
              <a:cxnLst/>
              <a:rect l="l" t="t" r="r" b="b"/>
              <a:pathLst>
                <a:path w="111125" h="97154">
                  <a:moveTo>
                    <a:pt x="27779" y="0"/>
                  </a:moveTo>
                  <a:lnTo>
                    <a:pt x="0" y="96604"/>
                  </a:lnTo>
                  <a:lnTo>
                    <a:pt x="110499" y="76083"/>
                  </a:lnTo>
                  <a:lnTo>
                    <a:pt x="277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384265" y="6633500"/>
              <a:ext cx="5505450" cy="0"/>
            </a:xfrm>
            <a:custGeom>
              <a:avLst/>
              <a:gdLst/>
              <a:ahLst/>
              <a:cxnLst/>
              <a:rect l="l" t="t" r="r" b="b"/>
              <a:pathLst>
                <a:path w="5505450" h="0">
                  <a:moveTo>
                    <a:pt x="0" y="0"/>
                  </a:moveTo>
                  <a:lnTo>
                    <a:pt x="5494558" y="0"/>
                  </a:lnTo>
                  <a:lnTo>
                    <a:pt x="550502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878823" y="658324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5287" y="7490571"/>
              <a:ext cx="4691394" cy="3288430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 rot="120000">
            <a:off x="15087964" y="2464110"/>
            <a:ext cx="3541401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75"/>
              </a:lnSpc>
            </a:pP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“If</a:t>
            </a:r>
            <a:r>
              <a:rPr dirty="0" baseline="1133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in</a:t>
            </a:r>
            <a:r>
              <a:rPr dirty="0" baseline="1133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doubt,</a:t>
            </a:r>
            <a:r>
              <a:rPr dirty="0" sz="2450" spc="-3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67" sz="3675" b="1">
                <a:solidFill>
                  <a:srgbClr val="FFFFFF"/>
                </a:solidFill>
                <a:latin typeface="Bradley Hand"/>
                <a:cs typeface="Bradley Hand"/>
              </a:rPr>
              <a:t>run</a:t>
            </a:r>
            <a:r>
              <a:rPr dirty="0" baseline="-2267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401" sz="3675" b="1">
                <a:solidFill>
                  <a:srgbClr val="FFFFFF"/>
                </a:solidFill>
                <a:latin typeface="Bradley Hand"/>
                <a:cs typeface="Bradley Hand"/>
              </a:rPr>
              <a:t>the</a:t>
            </a:r>
            <a:r>
              <a:rPr dirty="0" baseline="-3401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401" sz="3675" spc="-15" b="1">
                <a:solidFill>
                  <a:srgbClr val="FFFFFF"/>
                </a:solidFill>
                <a:latin typeface="Bradley Hand"/>
                <a:cs typeface="Bradley Hand"/>
              </a:rPr>
              <a:t>code”</a:t>
            </a:r>
            <a:endParaRPr baseline="-3401" sz="3675">
              <a:latin typeface="Bradley Hand"/>
              <a:cs typeface="Bradley Hand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593462" y="3795192"/>
            <a:ext cx="4436172" cy="3160825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2244518" y="10542216"/>
            <a:ext cx="7077709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16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</a:t>
            </a:r>
            <a:r>
              <a:rPr dirty="0" u="heavy" sz="16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6"/>
              </a:rPr>
              <a:t>www.github.com/mrdbourke/pytorch-deep-</a:t>
            </a:r>
            <a:r>
              <a:rPr dirty="0" u="heavy" sz="1650" spc="-3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6"/>
              </a:rPr>
              <a:t>learning/discussions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2072959" y="7722361"/>
            <a:ext cx="14212569" cy="3419475"/>
            <a:chOff x="2072959" y="7722361"/>
            <a:chExt cx="14212569" cy="3419475"/>
          </a:xfrm>
        </p:grpSpPr>
        <p:sp>
          <p:nvSpPr>
            <p:cNvPr id="22" name="object 22" descr=""/>
            <p:cNvSpPr/>
            <p:nvPr/>
          </p:nvSpPr>
          <p:spPr>
            <a:xfrm>
              <a:off x="2083430" y="8715559"/>
              <a:ext cx="1304925" cy="292100"/>
            </a:xfrm>
            <a:custGeom>
              <a:avLst/>
              <a:gdLst/>
              <a:ahLst/>
              <a:cxnLst/>
              <a:rect l="l" t="t" r="r" b="b"/>
              <a:pathLst>
                <a:path w="1304925" h="292100">
                  <a:moveTo>
                    <a:pt x="0" y="0"/>
                  </a:moveTo>
                  <a:lnTo>
                    <a:pt x="1294364" y="289256"/>
                  </a:lnTo>
                  <a:lnTo>
                    <a:pt x="1304583" y="291539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366834" y="8955765"/>
              <a:ext cx="109220" cy="98425"/>
            </a:xfrm>
            <a:custGeom>
              <a:avLst/>
              <a:gdLst/>
              <a:ahLst/>
              <a:cxnLst/>
              <a:rect l="l" t="t" r="r" b="b"/>
              <a:pathLst>
                <a:path w="109220" h="98425">
                  <a:moveTo>
                    <a:pt x="21922" y="0"/>
                  </a:moveTo>
                  <a:lnTo>
                    <a:pt x="0" y="98100"/>
                  </a:lnTo>
                  <a:lnTo>
                    <a:pt x="109062" y="70972"/>
                  </a:lnTo>
                  <a:lnTo>
                    <a:pt x="219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96010" y="7722361"/>
              <a:ext cx="5289463" cy="34190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4555" y="10538893"/>
            <a:ext cx="293184" cy="29318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059247" y="10484309"/>
            <a:ext cx="1434782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-50" b="1">
                <a:solidFill>
                  <a:srgbClr val="FFFFFF"/>
                </a:solidFill>
                <a:latin typeface="Arial"/>
                <a:cs typeface="Arial"/>
              </a:rPr>
              <a:t>Resource:</a:t>
            </a:r>
            <a:r>
              <a:rPr dirty="0" sz="23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3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23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Arial"/>
                <a:cs typeface="Arial"/>
              </a:rPr>
              <a:t>interactive</a:t>
            </a:r>
            <a:r>
              <a:rPr dirty="0" sz="23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85">
                <a:solidFill>
                  <a:srgbClr val="FFFFFF"/>
                </a:solidFill>
                <a:latin typeface="Arial"/>
                <a:cs typeface="Arial"/>
              </a:rPr>
              <a:t>demonstration</a:t>
            </a:r>
            <a:r>
              <a:rPr dirty="0" sz="23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15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3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12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3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above</a:t>
            </a:r>
            <a:r>
              <a:rPr dirty="0" sz="23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50">
                <a:solidFill>
                  <a:srgbClr val="FFFFFF"/>
                </a:solidFill>
                <a:latin typeface="Arial"/>
                <a:cs typeface="Arial"/>
              </a:rPr>
              <a:t>hyperparameters,</a:t>
            </a:r>
            <a:r>
              <a:rPr dirty="0" sz="23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dirty="0" sz="23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12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3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2300" spc="-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CNN</a:t>
            </a:r>
            <a:r>
              <a:rPr dirty="0" u="heavy" sz="2300" spc="-9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3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Explainer</a:t>
            </a:r>
            <a:r>
              <a:rPr dirty="0" u="heavy" sz="2300" spc="-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300" spc="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website</a:t>
            </a:r>
            <a:r>
              <a:rPr dirty="0" sz="2300" spc="4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1711" y="2219827"/>
            <a:ext cx="15580677" cy="783222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5614" y="241177"/>
            <a:ext cx="19183985" cy="14274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200" spc="114"/>
              <a:t>Breakdown</a:t>
            </a:r>
            <a:r>
              <a:rPr dirty="0" sz="9200" spc="-919"/>
              <a:t> </a:t>
            </a:r>
            <a:r>
              <a:rPr dirty="0" sz="9200" spc="635"/>
              <a:t>of</a:t>
            </a:r>
            <a:r>
              <a:rPr dirty="0" sz="9200" spc="-919"/>
              <a:t> </a:t>
            </a:r>
            <a:r>
              <a:rPr dirty="0" sz="9200" spc="95"/>
              <a:t>t</a:t>
            </a:r>
            <a:r>
              <a:rPr dirty="0" sz="9200" spc="175"/>
              <a:t>o</a:t>
            </a:r>
            <a:r>
              <a:rPr dirty="0" sz="9200" spc="35"/>
              <a:t>r</a:t>
            </a:r>
            <a:r>
              <a:rPr dirty="0" sz="9200" spc="155"/>
              <a:t>c</a:t>
            </a:r>
            <a:r>
              <a:rPr dirty="0" sz="9200" spc="145"/>
              <a:t>h</a:t>
            </a:r>
            <a:r>
              <a:rPr dirty="0" sz="9200" spc="120"/>
              <a:t>.</a:t>
            </a:r>
            <a:r>
              <a:rPr dirty="0" sz="9200" spc="145"/>
              <a:t>nn</a:t>
            </a:r>
            <a:r>
              <a:rPr dirty="0" sz="9200" spc="-204"/>
              <a:t>.</a:t>
            </a:r>
            <a:r>
              <a:rPr dirty="0" sz="9200" spc="140"/>
              <a:t>C</a:t>
            </a:r>
            <a:r>
              <a:rPr dirty="0" sz="9200" spc="155"/>
              <a:t>o</a:t>
            </a:r>
            <a:r>
              <a:rPr dirty="0" sz="9200" spc="15"/>
              <a:t>n</a:t>
            </a:r>
            <a:r>
              <a:rPr dirty="0" sz="9200" spc="150"/>
              <a:t>v</a:t>
            </a:r>
            <a:r>
              <a:rPr dirty="0" sz="9200" spc="140"/>
              <a:t>2</a:t>
            </a:r>
            <a:r>
              <a:rPr dirty="0" sz="9200" spc="325"/>
              <a:t>d</a:t>
            </a:r>
            <a:r>
              <a:rPr dirty="0" sz="9200" spc="-919"/>
              <a:t> </a:t>
            </a:r>
            <a:r>
              <a:rPr dirty="0" sz="9200" spc="-20"/>
              <a:t>layer</a:t>
            </a:r>
            <a:endParaRPr sz="9200"/>
          </a:p>
        </p:txBody>
      </p:sp>
      <p:sp>
        <p:nvSpPr>
          <p:cNvPr id="6" name="object 6" descr=""/>
          <p:cNvSpPr/>
          <p:nvPr/>
        </p:nvSpPr>
        <p:spPr>
          <a:xfrm>
            <a:off x="8027274" y="1538705"/>
            <a:ext cx="8834120" cy="0"/>
          </a:xfrm>
          <a:custGeom>
            <a:avLst/>
            <a:gdLst/>
            <a:ahLst/>
            <a:cxnLst/>
            <a:rect l="l" t="t" r="r" b="b"/>
            <a:pathLst>
              <a:path w="8834119" h="0">
                <a:moveTo>
                  <a:pt x="0" y="0"/>
                </a:moveTo>
                <a:lnTo>
                  <a:pt x="8833793" y="0"/>
                </a:lnTo>
              </a:path>
            </a:pathLst>
          </a:custGeom>
          <a:ln w="7358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 rot="120000">
            <a:off x="16889160" y="1774665"/>
            <a:ext cx="1520024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35"/>
              </a:lnSpc>
            </a:pP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(Visually)</a:t>
            </a:r>
            <a:endParaRPr sz="2450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12705" rIns="0" bIns="0" rtlCol="0" vert="horz">
            <a:spAutoFit/>
          </a:bodyPr>
          <a:lstStyle/>
          <a:p>
            <a:pPr marL="3716654">
              <a:lnSpc>
                <a:spcPct val="100000"/>
              </a:lnSpc>
              <a:spcBef>
                <a:spcPts val="130"/>
              </a:spcBef>
            </a:pPr>
            <a:r>
              <a:rPr dirty="0" spc="-270"/>
              <a:t>FashionMNIST</a:t>
            </a:r>
            <a:r>
              <a:rPr dirty="0" spc="-980"/>
              <a:t> </a:t>
            </a:r>
            <a:r>
              <a:rPr dirty="0" spc="185"/>
              <a:t>-</a:t>
            </a:r>
            <a:r>
              <a:rPr dirty="0" spc="110"/>
              <a:t>&gt;</a:t>
            </a:r>
            <a:r>
              <a:rPr dirty="0" spc="-980"/>
              <a:t> </a:t>
            </a:r>
            <a:r>
              <a:rPr dirty="0" spc="-25"/>
              <a:t>CNN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61898" y="7643486"/>
            <a:ext cx="513073" cy="513073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804215" y="4106151"/>
            <a:ext cx="18303240" cy="3292475"/>
            <a:chOff x="804215" y="4106151"/>
            <a:chExt cx="18303240" cy="329247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230" y="4106151"/>
              <a:ext cx="18109637" cy="309625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6883454" y="6875128"/>
              <a:ext cx="1659889" cy="182880"/>
            </a:xfrm>
            <a:custGeom>
              <a:avLst/>
              <a:gdLst/>
              <a:ahLst/>
              <a:cxnLst/>
              <a:rect l="l" t="t" r="r" b="b"/>
              <a:pathLst>
                <a:path w="1659890" h="182879">
                  <a:moveTo>
                    <a:pt x="1659685" y="0"/>
                  </a:moveTo>
                  <a:lnTo>
                    <a:pt x="0" y="0"/>
                  </a:lnTo>
                  <a:lnTo>
                    <a:pt x="0" y="182585"/>
                  </a:lnTo>
                  <a:lnTo>
                    <a:pt x="1659685" y="182585"/>
                  </a:lnTo>
                  <a:lnTo>
                    <a:pt x="1659685" y="0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1898" y="5487947"/>
              <a:ext cx="513073" cy="51307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61898" y="6278894"/>
              <a:ext cx="513073" cy="51307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61898" y="4698128"/>
              <a:ext cx="513073" cy="51307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61898" y="6885192"/>
              <a:ext cx="513073" cy="51307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4215" y="4832406"/>
              <a:ext cx="1856537" cy="1856537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051836" y="4400066"/>
              <a:ext cx="2607310" cy="2508885"/>
            </a:xfrm>
            <a:custGeom>
              <a:avLst/>
              <a:gdLst/>
              <a:ahLst/>
              <a:cxnLst/>
              <a:rect l="l" t="t" r="r" b="b"/>
              <a:pathLst>
                <a:path w="2607310" h="2508884">
                  <a:moveTo>
                    <a:pt x="2047999" y="0"/>
                  </a:moveTo>
                  <a:lnTo>
                    <a:pt x="559289" y="0"/>
                  </a:lnTo>
                  <a:lnTo>
                    <a:pt x="433906" y="639"/>
                  </a:lnTo>
                  <a:lnTo>
                    <a:pt x="381838" y="2157"/>
                  </a:lnTo>
                  <a:lnTo>
                    <a:pt x="336088" y="5114"/>
                  </a:lnTo>
                  <a:lnTo>
                    <a:pt x="296080" y="9989"/>
                  </a:lnTo>
                  <a:lnTo>
                    <a:pt x="230995" y="27411"/>
                  </a:lnTo>
                  <a:lnTo>
                    <a:pt x="185436" y="47887"/>
                  </a:lnTo>
                  <a:lnTo>
                    <a:pt x="143782" y="74491"/>
                  </a:lnTo>
                  <a:lnTo>
                    <a:pt x="106588" y="106668"/>
                  </a:lnTo>
                  <a:lnTo>
                    <a:pt x="74411" y="143862"/>
                  </a:lnTo>
                  <a:lnTo>
                    <a:pt x="47806" y="185517"/>
                  </a:lnTo>
                  <a:lnTo>
                    <a:pt x="27331" y="231076"/>
                  </a:lnTo>
                  <a:lnTo>
                    <a:pt x="9909" y="296160"/>
                  </a:lnTo>
                  <a:lnTo>
                    <a:pt x="5034" y="336168"/>
                  </a:lnTo>
                  <a:lnTo>
                    <a:pt x="2077" y="381918"/>
                  </a:lnTo>
                  <a:lnTo>
                    <a:pt x="559" y="433986"/>
                  </a:lnTo>
                  <a:lnTo>
                    <a:pt x="0" y="492944"/>
                  </a:lnTo>
                  <a:lnTo>
                    <a:pt x="0" y="2015476"/>
                  </a:lnTo>
                  <a:lnTo>
                    <a:pt x="559" y="2074435"/>
                  </a:lnTo>
                  <a:lnTo>
                    <a:pt x="2077" y="2126502"/>
                  </a:lnTo>
                  <a:lnTo>
                    <a:pt x="5034" y="2172253"/>
                  </a:lnTo>
                  <a:lnTo>
                    <a:pt x="9909" y="2212260"/>
                  </a:lnTo>
                  <a:lnTo>
                    <a:pt x="27331" y="2277345"/>
                  </a:lnTo>
                  <a:lnTo>
                    <a:pt x="47806" y="2322904"/>
                  </a:lnTo>
                  <a:lnTo>
                    <a:pt x="74411" y="2364559"/>
                  </a:lnTo>
                  <a:lnTo>
                    <a:pt x="106588" y="2401753"/>
                  </a:lnTo>
                  <a:lnTo>
                    <a:pt x="143782" y="2433930"/>
                  </a:lnTo>
                  <a:lnTo>
                    <a:pt x="185436" y="2460534"/>
                  </a:lnTo>
                  <a:lnTo>
                    <a:pt x="230995" y="2481009"/>
                  </a:lnTo>
                  <a:lnTo>
                    <a:pt x="296080" y="2498431"/>
                  </a:lnTo>
                  <a:lnTo>
                    <a:pt x="336088" y="2503306"/>
                  </a:lnTo>
                  <a:lnTo>
                    <a:pt x="381838" y="2506263"/>
                  </a:lnTo>
                  <a:lnTo>
                    <a:pt x="433906" y="2507781"/>
                  </a:lnTo>
                  <a:lnTo>
                    <a:pt x="559289" y="2508421"/>
                  </a:lnTo>
                  <a:lnTo>
                    <a:pt x="2047999" y="2508421"/>
                  </a:lnTo>
                  <a:lnTo>
                    <a:pt x="2173382" y="2507781"/>
                  </a:lnTo>
                  <a:lnTo>
                    <a:pt x="2225449" y="2506263"/>
                  </a:lnTo>
                  <a:lnTo>
                    <a:pt x="2271200" y="2503306"/>
                  </a:lnTo>
                  <a:lnTo>
                    <a:pt x="2311208" y="2498431"/>
                  </a:lnTo>
                  <a:lnTo>
                    <a:pt x="2376292" y="2481009"/>
                  </a:lnTo>
                  <a:lnTo>
                    <a:pt x="2421851" y="2460534"/>
                  </a:lnTo>
                  <a:lnTo>
                    <a:pt x="2463506" y="2433930"/>
                  </a:lnTo>
                  <a:lnTo>
                    <a:pt x="2500700" y="2401753"/>
                  </a:lnTo>
                  <a:lnTo>
                    <a:pt x="2532877" y="2364559"/>
                  </a:lnTo>
                  <a:lnTo>
                    <a:pt x="2559481" y="2322904"/>
                  </a:lnTo>
                  <a:lnTo>
                    <a:pt x="2579956" y="2277345"/>
                  </a:lnTo>
                  <a:lnTo>
                    <a:pt x="2597378" y="2212260"/>
                  </a:lnTo>
                  <a:lnTo>
                    <a:pt x="2602253" y="2172253"/>
                  </a:lnTo>
                  <a:lnTo>
                    <a:pt x="2605210" y="2126502"/>
                  </a:lnTo>
                  <a:lnTo>
                    <a:pt x="2606729" y="2074435"/>
                  </a:lnTo>
                  <a:lnTo>
                    <a:pt x="2607288" y="2015476"/>
                  </a:lnTo>
                  <a:lnTo>
                    <a:pt x="2607288" y="492944"/>
                  </a:lnTo>
                  <a:lnTo>
                    <a:pt x="2606729" y="433986"/>
                  </a:lnTo>
                  <a:lnTo>
                    <a:pt x="2605210" y="381918"/>
                  </a:lnTo>
                  <a:lnTo>
                    <a:pt x="2602253" y="336168"/>
                  </a:lnTo>
                  <a:lnTo>
                    <a:pt x="2597378" y="296160"/>
                  </a:lnTo>
                  <a:lnTo>
                    <a:pt x="2579956" y="231076"/>
                  </a:lnTo>
                  <a:lnTo>
                    <a:pt x="2559481" y="185517"/>
                  </a:lnTo>
                  <a:lnTo>
                    <a:pt x="2532877" y="143862"/>
                  </a:lnTo>
                  <a:lnTo>
                    <a:pt x="2500700" y="106668"/>
                  </a:lnTo>
                  <a:lnTo>
                    <a:pt x="2463506" y="74491"/>
                  </a:lnTo>
                  <a:lnTo>
                    <a:pt x="2421851" y="47887"/>
                  </a:lnTo>
                  <a:lnTo>
                    <a:pt x="2376292" y="27411"/>
                  </a:lnTo>
                  <a:lnTo>
                    <a:pt x="2311208" y="9989"/>
                  </a:lnTo>
                  <a:lnTo>
                    <a:pt x="2271200" y="5114"/>
                  </a:lnTo>
                  <a:lnTo>
                    <a:pt x="2225449" y="2157"/>
                  </a:lnTo>
                  <a:lnTo>
                    <a:pt x="2173382" y="639"/>
                  </a:lnTo>
                  <a:lnTo>
                    <a:pt x="2114423" y="79"/>
                  </a:lnTo>
                  <a:lnTo>
                    <a:pt x="2047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17305694" y="8464565"/>
            <a:ext cx="570865" cy="365125"/>
          </a:xfrm>
          <a:prstGeom prst="rect">
            <a:avLst/>
          </a:prstGeom>
        </p:spPr>
        <p:txBody>
          <a:bodyPr wrap="square" lIns="0" tIns="1587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3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5228898" y="9148176"/>
            <a:ext cx="4733925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471170" marR="5080" indent="-459105">
              <a:lnSpc>
                <a:spcPts val="3429"/>
              </a:lnSpc>
              <a:spcBef>
                <a:spcPts val="650"/>
              </a:spcBef>
            </a:pPr>
            <a:r>
              <a:rPr dirty="0" sz="3300" spc="-45" b="1">
                <a:solidFill>
                  <a:srgbClr val="FFFFFF"/>
                </a:solidFill>
                <a:latin typeface="Arial"/>
                <a:cs typeface="Arial"/>
              </a:rPr>
              <a:t>Keep</a:t>
            </a:r>
            <a:r>
              <a:rPr dirty="0" sz="3300" spc="-3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70" b="1">
                <a:solidFill>
                  <a:srgbClr val="FFFFFF"/>
                </a:solidFill>
                <a:latin typeface="Arial"/>
                <a:cs typeface="Arial"/>
              </a:rPr>
              <a:t>going</a:t>
            </a:r>
            <a:r>
              <a:rPr dirty="0" sz="3300" spc="-3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70" b="1">
                <a:solidFill>
                  <a:srgbClr val="FFFFFF"/>
                </a:solidFill>
                <a:latin typeface="Arial"/>
                <a:cs typeface="Arial"/>
              </a:rPr>
              <a:t>until</a:t>
            </a:r>
            <a:r>
              <a:rPr dirty="0" sz="3300" spc="-3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number </a:t>
            </a:r>
            <a:r>
              <a:rPr dirty="0" sz="3300" spc="8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3300" spc="-3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55" b="1">
                <a:solidFill>
                  <a:srgbClr val="FFFFFF"/>
                </a:solidFill>
                <a:latin typeface="Arial"/>
                <a:cs typeface="Arial"/>
              </a:rPr>
              <a:t>classes</a:t>
            </a:r>
            <a:r>
              <a:rPr dirty="0" sz="3300" spc="-3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00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3300" spc="-3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fulfilled</a:t>
            </a:r>
            <a:endParaRPr sz="33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109750" y="7634614"/>
            <a:ext cx="124587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45" b="1">
                <a:solidFill>
                  <a:srgbClr val="FFFFFF"/>
                </a:solidFill>
                <a:latin typeface="Arial"/>
                <a:cs typeface="Arial"/>
              </a:rPr>
              <a:t>Inputs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177255" y="4538412"/>
            <a:ext cx="244475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90">
                <a:solidFill>
                  <a:srgbClr val="FFFFFF"/>
                </a:solidFill>
                <a:latin typeface="Andale Mono"/>
                <a:cs typeface="Andale Mono"/>
              </a:rPr>
              <a:t>[[0.00,</a:t>
            </a:r>
            <a:r>
              <a:rPr dirty="0" sz="1650" spc="-1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1650" spc="-80">
                <a:solidFill>
                  <a:srgbClr val="FFFFFF"/>
                </a:solidFill>
                <a:latin typeface="Andale Mono"/>
                <a:cs typeface="Andale Mono"/>
              </a:rPr>
              <a:t>0.62,</a:t>
            </a:r>
            <a:r>
              <a:rPr dirty="0" sz="1650" spc="-1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1650" spc="-60">
                <a:solidFill>
                  <a:srgbClr val="FFFFFF"/>
                </a:solidFill>
                <a:latin typeface="Andale Mono"/>
                <a:cs typeface="Andale Mono"/>
              </a:rPr>
              <a:t>0.44…],</a:t>
            </a:r>
            <a:endParaRPr sz="1650">
              <a:latin typeface="Andale Mono"/>
              <a:cs typeface="Andale Mono"/>
            </a:endParaRPr>
          </a:p>
        </p:txBody>
      </p:sp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3158205" y="4821504"/>
          <a:ext cx="2367915" cy="1994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0415"/>
                <a:gridCol w="690879"/>
                <a:gridCol w="895350"/>
              </a:tblGrid>
              <a:tr h="2908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650" spc="-25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[0.00,</a:t>
                      </a:r>
                      <a:endParaRPr sz="1650">
                        <a:latin typeface="Andale Mono"/>
                        <a:cs typeface="Andale Mono"/>
                      </a:endParaRPr>
                    </a:p>
                  </a:txBody>
                  <a:tcPr marL="0" marR="0" marB="0" marT="1206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6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0.03,</a:t>
                      </a:r>
                      <a:endParaRPr sz="1650">
                        <a:latin typeface="Andale Mono"/>
                        <a:cs typeface="Andale Mono"/>
                      </a:endParaRPr>
                    </a:p>
                  </a:txBody>
                  <a:tcPr marL="0" marR="0" marB="0" marT="12065"/>
                </a:tc>
                <a:tc>
                  <a:txBody>
                    <a:bodyPr/>
                    <a:lstStyle/>
                    <a:p>
                      <a:pPr algn="ctr" marL="2540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650" spc="-25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0.27…],</a:t>
                      </a:r>
                      <a:endParaRPr sz="1650">
                        <a:latin typeface="Andale Mono"/>
                        <a:cs typeface="Andale Mono"/>
                      </a:endParaRPr>
                    </a:p>
                  </a:txBody>
                  <a:tcPr marL="0" marR="0" marB="0" marT="12065"/>
                </a:tc>
              </a:tr>
              <a:tr h="2825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50" spc="-25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[0.01,</a:t>
                      </a:r>
                      <a:endParaRPr sz="1650">
                        <a:latin typeface="Andale Mono"/>
                        <a:cs typeface="Andale Mono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0.78,</a:t>
                      </a:r>
                      <a:endParaRPr sz="1650">
                        <a:latin typeface="Andale Mono"/>
                        <a:cs typeface="Andale Mono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ctr" marL="2540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50" spc="-25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0.07…],</a:t>
                      </a:r>
                      <a:endParaRPr sz="1650">
                        <a:latin typeface="Andale Mono"/>
                        <a:cs typeface="Andale Mono"/>
                      </a:endParaRPr>
                    </a:p>
                  </a:txBody>
                  <a:tcPr marL="0" marR="0" marB="0" marT="3810"/>
                </a:tc>
              </a:tr>
              <a:tr h="2825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50" spc="-25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[0.21,</a:t>
                      </a:r>
                      <a:endParaRPr sz="1650">
                        <a:latin typeface="Andale Mono"/>
                        <a:cs typeface="Andale Mono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0.34,</a:t>
                      </a:r>
                      <a:endParaRPr sz="1650">
                        <a:latin typeface="Andale Mono"/>
                        <a:cs typeface="Andale Mono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ctr" marL="2540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50" spc="-25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0.00…],</a:t>
                      </a:r>
                      <a:endParaRPr sz="1650">
                        <a:latin typeface="Andale Mono"/>
                        <a:cs typeface="Andale Mono"/>
                      </a:endParaRPr>
                    </a:p>
                  </a:txBody>
                  <a:tcPr marL="0" marR="0" marB="0" marT="3810"/>
                </a:tc>
              </a:tr>
              <a:tr h="2825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50" spc="-25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[0.91,</a:t>
                      </a:r>
                      <a:endParaRPr sz="1650">
                        <a:latin typeface="Andale Mono"/>
                        <a:cs typeface="Andale Mono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0.66,</a:t>
                      </a:r>
                      <a:endParaRPr sz="1650">
                        <a:latin typeface="Andale Mono"/>
                        <a:cs typeface="Andale Mono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ctr" marL="2540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50" spc="-25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0.81…],</a:t>
                      </a:r>
                      <a:endParaRPr sz="1650">
                        <a:latin typeface="Andale Mono"/>
                        <a:cs typeface="Andale Mono"/>
                      </a:endParaRPr>
                    </a:p>
                  </a:txBody>
                  <a:tcPr marL="0" marR="0" marB="0" marT="3810"/>
                </a:tc>
              </a:tr>
              <a:tr h="2825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50" spc="-25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[0.90,</a:t>
                      </a:r>
                      <a:endParaRPr sz="1650">
                        <a:latin typeface="Andale Mono"/>
                        <a:cs typeface="Andale Mono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0.55,</a:t>
                      </a:r>
                      <a:endParaRPr sz="1650">
                        <a:latin typeface="Andale Mono"/>
                        <a:cs typeface="Andale Mono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ctr" marL="2540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50" spc="-25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0.99…],</a:t>
                      </a:r>
                      <a:endParaRPr sz="1650">
                        <a:latin typeface="Andale Mono"/>
                        <a:cs typeface="Andale Mono"/>
                      </a:endParaRPr>
                    </a:p>
                  </a:txBody>
                  <a:tcPr marL="0" marR="0" marB="0" marT="3810"/>
                </a:tc>
              </a:tr>
              <a:tr h="2825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50" spc="-25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[0.00,</a:t>
                      </a:r>
                      <a:endParaRPr sz="1650">
                        <a:latin typeface="Andale Mono"/>
                        <a:cs typeface="Andale Mono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0.22,</a:t>
                      </a:r>
                      <a:endParaRPr sz="1650">
                        <a:latin typeface="Andale Mono"/>
                        <a:cs typeface="Andale Mono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ctr" marL="2540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50" spc="-25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0.57…],</a:t>
                      </a:r>
                      <a:endParaRPr sz="1650">
                        <a:latin typeface="Andale Mono"/>
                        <a:cs typeface="Andale Mono"/>
                      </a:endParaRPr>
                    </a:p>
                  </a:txBody>
                  <a:tcPr marL="0" marR="0" marB="0" marT="3810"/>
                </a:tc>
              </a:tr>
              <a:tr h="2908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50" spc="-25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…,</a:t>
                      </a:r>
                      <a:endParaRPr sz="1650">
                        <a:latin typeface="Andale Mono"/>
                        <a:cs typeface="Andale Mono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8" name="object 18" descr=""/>
          <p:cNvSpPr txBox="1"/>
          <p:nvPr/>
        </p:nvSpPr>
        <p:spPr>
          <a:xfrm>
            <a:off x="3361868" y="7414726"/>
            <a:ext cx="198755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dirty="0" sz="3300" spc="-70" b="1">
                <a:solidFill>
                  <a:srgbClr val="FFFFFF"/>
                </a:solidFill>
                <a:latin typeface="Arial"/>
                <a:cs typeface="Arial"/>
              </a:rPr>
              <a:t>Numerical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encoding</a:t>
            </a:r>
            <a:endParaRPr sz="33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872958" y="7414726"/>
            <a:ext cx="4305935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714375" marR="5080" indent="-702310">
              <a:lnSpc>
                <a:spcPts val="3429"/>
              </a:lnSpc>
              <a:spcBef>
                <a:spcPts val="650"/>
              </a:spcBef>
            </a:pPr>
            <a:r>
              <a:rPr dirty="0" sz="3300" spc="-145" b="1">
                <a:solidFill>
                  <a:srgbClr val="FFFFFF"/>
                </a:solidFill>
                <a:latin typeface="Arial"/>
                <a:cs typeface="Arial"/>
              </a:rPr>
              <a:t>Layers</a:t>
            </a:r>
            <a:r>
              <a:rPr dirty="0" sz="3300" spc="-3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75" b="1">
                <a:solidFill>
                  <a:srgbClr val="FFFFFF"/>
                </a:solidFill>
                <a:latin typeface="Arial"/>
                <a:cs typeface="Arial"/>
              </a:rPr>
              <a:t>learn</a:t>
            </a:r>
            <a:r>
              <a:rPr dirty="0" sz="3300" spc="-3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55" b="1">
                <a:solidFill>
                  <a:srgbClr val="FFFFFF"/>
                </a:solidFill>
                <a:latin typeface="Arial"/>
                <a:cs typeface="Arial"/>
              </a:rPr>
              <a:t>numerical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representation</a:t>
            </a:r>
            <a:endParaRPr sz="33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5553286" y="2735991"/>
            <a:ext cx="407670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938530" marR="5080" indent="-926465">
              <a:lnSpc>
                <a:spcPts val="3429"/>
              </a:lnSpc>
              <a:spcBef>
                <a:spcPts val="650"/>
              </a:spcBef>
            </a:pPr>
            <a:r>
              <a:rPr dirty="0" sz="3300" spc="65" b="1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dirty="0" sz="3300" spc="-3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80" b="1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dirty="0" sz="3300" spc="-3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outputs predictions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66016" y="8857620"/>
            <a:ext cx="209931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torch.optim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086578" y="8758564"/>
            <a:ext cx="3418840" cy="15887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39600"/>
              </a:lnSpc>
              <a:spcBef>
                <a:spcPts val="95"/>
              </a:spcBef>
            </a:pP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torch.nn</a:t>
            </a: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torch.nn.Module</a:t>
            </a: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torchvision.models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436318" y="1435601"/>
            <a:ext cx="22879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torchmetrics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89521" y="10775289"/>
            <a:ext cx="660273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dirty="0" sz="18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more: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1800" spc="5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https://pytorch.org/tutorials/beginner/ptcheat.html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761664" y="378197"/>
            <a:ext cx="5716905" cy="1592580"/>
          </a:xfrm>
          <a:custGeom>
            <a:avLst/>
            <a:gdLst/>
            <a:ahLst/>
            <a:cxnLst/>
            <a:rect l="l" t="t" r="r" b="b"/>
            <a:pathLst>
              <a:path w="5716905" h="1592580">
                <a:moveTo>
                  <a:pt x="588067" y="1592072"/>
                </a:moveTo>
                <a:lnTo>
                  <a:pt x="5128271" y="1592072"/>
                </a:lnTo>
                <a:lnTo>
                  <a:pt x="5198103" y="1591988"/>
                </a:lnTo>
                <a:lnTo>
                  <a:pt x="5260086" y="1591400"/>
                </a:lnTo>
                <a:lnTo>
                  <a:pt x="5314825" y="1589804"/>
                </a:lnTo>
                <a:lnTo>
                  <a:pt x="5362922" y="1586695"/>
                </a:lnTo>
                <a:lnTo>
                  <a:pt x="5404982" y="1581570"/>
                </a:lnTo>
                <a:lnTo>
                  <a:pt x="5473406" y="1563255"/>
                </a:lnTo>
                <a:lnTo>
                  <a:pt x="5521302" y="1541729"/>
                </a:lnTo>
                <a:lnTo>
                  <a:pt x="5565094" y="1513760"/>
                </a:lnTo>
                <a:lnTo>
                  <a:pt x="5604196" y="1479932"/>
                </a:lnTo>
                <a:lnTo>
                  <a:pt x="5638024" y="1440830"/>
                </a:lnTo>
                <a:lnTo>
                  <a:pt x="5665994" y="1397038"/>
                </a:lnTo>
                <a:lnTo>
                  <a:pt x="5687520" y="1349142"/>
                </a:lnTo>
                <a:lnTo>
                  <a:pt x="5705835" y="1280718"/>
                </a:lnTo>
                <a:lnTo>
                  <a:pt x="5710960" y="1238658"/>
                </a:lnTo>
                <a:lnTo>
                  <a:pt x="5714069" y="1190560"/>
                </a:lnTo>
                <a:lnTo>
                  <a:pt x="5715665" y="1135821"/>
                </a:lnTo>
                <a:lnTo>
                  <a:pt x="5716253" y="1073838"/>
                </a:lnTo>
                <a:lnTo>
                  <a:pt x="5716337" y="1004006"/>
                </a:lnTo>
                <a:lnTo>
                  <a:pt x="5716337" y="588067"/>
                </a:lnTo>
                <a:lnTo>
                  <a:pt x="5716253" y="518234"/>
                </a:lnTo>
                <a:lnTo>
                  <a:pt x="5715665" y="456251"/>
                </a:lnTo>
                <a:lnTo>
                  <a:pt x="5714069" y="401512"/>
                </a:lnTo>
                <a:lnTo>
                  <a:pt x="5710960" y="353415"/>
                </a:lnTo>
                <a:lnTo>
                  <a:pt x="5705835" y="311354"/>
                </a:lnTo>
                <a:lnTo>
                  <a:pt x="5687520" y="242931"/>
                </a:lnTo>
                <a:lnTo>
                  <a:pt x="5665994" y="195034"/>
                </a:lnTo>
                <a:lnTo>
                  <a:pt x="5638024" y="151242"/>
                </a:lnTo>
                <a:lnTo>
                  <a:pt x="5604196" y="112140"/>
                </a:lnTo>
                <a:lnTo>
                  <a:pt x="5565094" y="78312"/>
                </a:lnTo>
                <a:lnTo>
                  <a:pt x="5521302" y="50343"/>
                </a:lnTo>
                <a:lnTo>
                  <a:pt x="5473406" y="28817"/>
                </a:lnTo>
                <a:lnTo>
                  <a:pt x="5404982" y="10502"/>
                </a:lnTo>
                <a:lnTo>
                  <a:pt x="5362922" y="5377"/>
                </a:lnTo>
                <a:lnTo>
                  <a:pt x="5314825" y="2268"/>
                </a:lnTo>
                <a:lnTo>
                  <a:pt x="5260086" y="672"/>
                </a:lnTo>
                <a:lnTo>
                  <a:pt x="5198103" y="84"/>
                </a:lnTo>
                <a:lnTo>
                  <a:pt x="5128271" y="0"/>
                </a:lnTo>
                <a:lnTo>
                  <a:pt x="588067" y="0"/>
                </a:lnTo>
                <a:lnTo>
                  <a:pt x="518234" y="84"/>
                </a:lnTo>
                <a:lnTo>
                  <a:pt x="456251" y="672"/>
                </a:lnTo>
                <a:lnTo>
                  <a:pt x="401512" y="2268"/>
                </a:lnTo>
                <a:lnTo>
                  <a:pt x="353415" y="5377"/>
                </a:lnTo>
                <a:lnTo>
                  <a:pt x="311354" y="10502"/>
                </a:lnTo>
                <a:lnTo>
                  <a:pt x="242931" y="28817"/>
                </a:lnTo>
                <a:lnTo>
                  <a:pt x="195034" y="50343"/>
                </a:lnTo>
                <a:lnTo>
                  <a:pt x="151242" y="78312"/>
                </a:lnTo>
                <a:lnTo>
                  <a:pt x="112140" y="112140"/>
                </a:lnTo>
                <a:lnTo>
                  <a:pt x="78312" y="151242"/>
                </a:lnTo>
                <a:lnTo>
                  <a:pt x="50343" y="195034"/>
                </a:lnTo>
                <a:lnTo>
                  <a:pt x="28817" y="242931"/>
                </a:lnTo>
                <a:lnTo>
                  <a:pt x="10502" y="311354"/>
                </a:lnTo>
                <a:lnTo>
                  <a:pt x="5377" y="353415"/>
                </a:lnTo>
                <a:lnTo>
                  <a:pt x="2268" y="401512"/>
                </a:lnTo>
                <a:lnTo>
                  <a:pt x="672" y="456251"/>
                </a:lnTo>
                <a:lnTo>
                  <a:pt x="84" y="518234"/>
                </a:lnTo>
                <a:lnTo>
                  <a:pt x="0" y="588067"/>
                </a:lnTo>
                <a:lnTo>
                  <a:pt x="0" y="1004006"/>
                </a:lnTo>
                <a:lnTo>
                  <a:pt x="84" y="1073838"/>
                </a:lnTo>
                <a:lnTo>
                  <a:pt x="672" y="1135821"/>
                </a:lnTo>
                <a:lnTo>
                  <a:pt x="2268" y="1190560"/>
                </a:lnTo>
                <a:lnTo>
                  <a:pt x="5377" y="1238658"/>
                </a:lnTo>
                <a:lnTo>
                  <a:pt x="10502" y="1280718"/>
                </a:lnTo>
                <a:lnTo>
                  <a:pt x="28817" y="1349142"/>
                </a:lnTo>
                <a:lnTo>
                  <a:pt x="50343" y="1397038"/>
                </a:lnTo>
                <a:lnTo>
                  <a:pt x="78312" y="1440830"/>
                </a:lnTo>
                <a:lnTo>
                  <a:pt x="112140" y="1479932"/>
                </a:lnTo>
                <a:lnTo>
                  <a:pt x="151242" y="1513760"/>
                </a:lnTo>
                <a:lnTo>
                  <a:pt x="195034" y="1541729"/>
                </a:lnTo>
                <a:lnTo>
                  <a:pt x="242931" y="1563255"/>
                </a:lnTo>
                <a:lnTo>
                  <a:pt x="311354" y="1581570"/>
                </a:lnTo>
                <a:lnTo>
                  <a:pt x="353415" y="1586695"/>
                </a:lnTo>
                <a:lnTo>
                  <a:pt x="401512" y="1589804"/>
                </a:lnTo>
                <a:lnTo>
                  <a:pt x="456251" y="1591400"/>
                </a:lnTo>
                <a:lnTo>
                  <a:pt x="518234" y="1591988"/>
                </a:lnTo>
                <a:lnTo>
                  <a:pt x="588067" y="1592072"/>
                </a:lnTo>
                <a:close/>
              </a:path>
            </a:pathLst>
          </a:custGeom>
          <a:ln w="52354">
            <a:solidFill>
              <a:srgbClr val="16E7CF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062293" y="307163"/>
            <a:ext cx="5115560" cy="15309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295275" marR="287655">
              <a:lnSpc>
                <a:spcPct val="131800"/>
              </a:lnSpc>
              <a:spcBef>
                <a:spcPts val="95"/>
              </a:spcBef>
            </a:pP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torchvision.transforms</a:t>
            </a: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torch.utils.data.Dataset</a:t>
            </a:r>
            <a:endParaRPr sz="2450">
              <a:latin typeface="Andale Mono"/>
              <a:cs typeface="Andale Mono"/>
            </a:endParaRPr>
          </a:p>
          <a:p>
            <a:pPr algn="ctr">
              <a:lnSpc>
                <a:spcPct val="100000"/>
              </a:lnSpc>
              <a:spcBef>
                <a:spcPts val="1160"/>
              </a:spcBef>
            </a:pP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torch.utils.data.DataLoader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1216213" y="8878847"/>
            <a:ext cx="2482850" cy="482600"/>
          </a:xfrm>
          <a:custGeom>
            <a:avLst/>
            <a:gdLst/>
            <a:ahLst/>
            <a:cxnLst/>
            <a:rect l="l" t="t" r="r" b="b"/>
            <a:pathLst>
              <a:path w="2482850" h="482600">
                <a:moveTo>
                  <a:pt x="157837" y="0"/>
                </a:moveTo>
                <a:lnTo>
                  <a:pt x="2324881" y="0"/>
                </a:lnTo>
                <a:lnTo>
                  <a:pt x="2356289" y="120"/>
                </a:lnTo>
                <a:lnTo>
                  <a:pt x="2401738" y="3263"/>
                </a:lnTo>
                <a:lnTo>
                  <a:pt x="2452619" y="30098"/>
                </a:lnTo>
                <a:lnTo>
                  <a:pt x="2474983" y="65202"/>
                </a:lnTo>
                <a:lnTo>
                  <a:pt x="2482597" y="126428"/>
                </a:lnTo>
                <a:lnTo>
                  <a:pt x="2482718" y="157837"/>
                </a:lnTo>
                <a:lnTo>
                  <a:pt x="2482718" y="324317"/>
                </a:lnTo>
                <a:lnTo>
                  <a:pt x="2481751" y="381055"/>
                </a:lnTo>
                <a:lnTo>
                  <a:pt x="2465658" y="435831"/>
                </a:lnTo>
                <a:lnTo>
                  <a:pt x="2436394" y="465095"/>
                </a:lnTo>
                <a:lnTo>
                  <a:pt x="2381619" y="481187"/>
                </a:lnTo>
                <a:lnTo>
                  <a:pt x="2324881" y="482154"/>
                </a:lnTo>
                <a:lnTo>
                  <a:pt x="157837" y="482154"/>
                </a:lnTo>
                <a:lnTo>
                  <a:pt x="101098" y="481187"/>
                </a:lnTo>
                <a:lnTo>
                  <a:pt x="46322" y="465095"/>
                </a:lnTo>
                <a:lnTo>
                  <a:pt x="17059" y="435831"/>
                </a:lnTo>
                <a:lnTo>
                  <a:pt x="966" y="381055"/>
                </a:lnTo>
                <a:lnTo>
                  <a:pt x="0" y="324317"/>
                </a:lnTo>
                <a:lnTo>
                  <a:pt x="0" y="157837"/>
                </a:lnTo>
                <a:lnTo>
                  <a:pt x="966" y="101098"/>
                </a:lnTo>
                <a:lnTo>
                  <a:pt x="17059" y="46322"/>
                </a:lnTo>
                <a:lnTo>
                  <a:pt x="46322" y="17059"/>
                </a:lnTo>
                <a:lnTo>
                  <a:pt x="101098" y="966"/>
                </a:lnTo>
                <a:lnTo>
                  <a:pt x="157837" y="0"/>
                </a:lnTo>
                <a:close/>
              </a:path>
            </a:pathLst>
          </a:custGeom>
          <a:ln w="52354">
            <a:solidFill>
              <a:srgbClr val="61D836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3950175" y="8791013"/>
            <a:ext cx="3781425" cy="1779270"/>
          </a:xfrm>
          <a:custGeom>
            <a:avLst/>
            <a:gdLst/>
            <a:ahLst/>
            <a:cxnLst/>
            <a:rect l="l" t="t" r="r" b="b"/>
            <a:pathLst>
              <a:path w="3781425" h="1779270">
                <a:moveTo>
                  <a:pt x="486284" y="0"/>
                </a:moveTo>
                <a:lnTo>
                  <a:pt x="3294597" y="0"/>
                </a:lnTo>
                <a:lnTo>
                  <a:pt x="3361322" y="110"/>
                </a:lnTo>
                <a:lnTo>
                  <a:pt x="3419327" y="882"/>
                </a:lnTo>
                <a:lnTo>
                  <a:pt x="3469404" y="2978"/>
                </a:lnTo>
                <a:lnTo>
                  <a:pt x="3512346" y="7060"/>
                </a:lnTo>
                <a:lnTo>
                  <a:pt x="3579996" y="23830"/>
                </a:lnTo>
                <a:lnTo>
                  <a:pt x="3627132" y="45844"/>
                </a:lnTo>
                <a:lnTo>
                  <a:pt x="3669241" y="75393"/>
                </a:lnTo>
                <a:lnTo>
                  <a:pt x="3705488" y="111639"/>
                </a:lnTo>
                <a:lnTo>
                  <a:pt x="3735036" y="153748"/>
                </a:lnTo>
                <a:lnTo>
                  <a:pt x="3757051" y="200884"/>
                </a:lnTo>
                <a:lnTo>
                  <a:pt x="3773820" y="268534"/>
                </a:lnTo>
                <a:lnTo>
                  <a:pt x="3777902" y="311476"/>
                </a:lnTo>
                <a:lnTo>
                  <a:pt x="3779999" y="361553"/>
                </a:lnTo>
                <a:lnTo>
                  <a:pt x="3780771" y="419558"/>
                </a:lnTo>
                <a:lnTo>
                  <a:pt x="3780881" y="486284"/>
                </a:lnTo>
                <a:lnTo>
                  <a:pt x="3780881" y="1292854"/>
                </a:lnTo>
                <a:lnTo>
                  <a:pt x="3780771" y="1359580"/>
                </a:lnTo>
                <a:lnTo>
                  <a:pt x="3779999" y="1417584"/>
                </a:lnTo>
                <a:lnTo>
                  <a:pt x="3777902" y="1467661"/>
                </a:lnTo>
                <a:lnTo>
                  <a:pt x="3773820" y="1510604"/>
                </a:lnTo>
                <a:lnTo>
                  <a:pt x="3757051" y="1578254"/>
                </a:lnTo>
                <a:lnTo>
                  <a:pt x="3735036" y="1625390"/>
                </a:lnTo>
                <a:lnTo>
                  <a:pt x="3705488" y="1667499"/>
                </a:lnTo>
                <a:lnTo>
                  <a:pt x="3669241" y="1703745"/>
                </a:lnTo>
                <a:lnTo>
                  <a:pt x="3627132" y="1733293"/>
                </a:lnTo>
                <a:lnTo>
                  <a:pt x="3579996" y="1755308"/>
                </a:lnTo>
                <a:lnTo>
                  <a:pt x="3512346" y="1772077"/>
                </a:lnTo>
                <a:lnTo>
                  <a:pt x="3469404" y="1776159"/>
                </a:lnTo>
                <a:lnTo>
                  <a:pt x="3419327" y="1778255"/>
                </a:lnTo>
                <a:lnTo>
                  <a:pt x="3361322" y="1779028"/>
                </a:lnTo>
                <a:lnTo>
                  <a:pt x="3294597" y="1779138"/>
                </a:lnTo>
                <a:lnTo>
                  <a:pt x="486284" y="1779138"/>
                </a:lnTo>
                <a:lnTo>
                  <a:pt x="419558" y="1779028"/>
                </a:lnTo>
                <a:lnTo>
                  <a:pt x="361553" y="1778255"/>
                </a:lnTo>
                <a:lnTo>
                  <a:pt x="311476" y="1776159"/>
                </a:lnTo>
                <a:lnTo>
                  <a:pt x="268534" y="1772077"/>
                </a:lnTo>
                <a:lnTo>
                  <a:pt x="200884" y="1755308"/>
                </a:lnTo>
                <a:lnTo>
                  <a:pt x="153748" y="1733293"/>
                </a:lnTo>
                <a:lnTo>
                  <a:pt x="111639" y="1703745"/>
                </a:lnTo>
                <a:lnTo>
                  <a:pt x="75393" y="1667499"/>
                </a:lnTo>
                <a:lnTo>
                  <a:pt x="45844" y="1625390"/>
                </a:lnTo>
                <a:lnTo>
                  <a:pt x="23830" y="1578254"/>
                </a:lnTo>
                <a:lnTo>
                  <a:pt x="7060" y="1510604"/>
                </a:lnTo>
                <a:lnTo>
                  <a:pt x="2978" y="1467661"/>
                </a:lnTo>
                <a:lnTo>
                  <a:pt x="882" y="1417584"/>
                </a:lnTo>
                <a:lnTo>
                  <a:pt x="110" y="1359580"/>
                </a:lnTo>
                <a:lnTo>
                  <a:pt x="0" y="1292854"/>
                </a:lnTo>
                <a:lnTo>
                  <a:pt x="0" y="486284"/>
                </a:lnTo>
                <a:lnTo>
                  <a:pt x="110" y="419558"/>
                </a:lnTo>
                <a:lnTo>
                  <a:pt x="882" y="361553"/>
                </a:lnTo>
                <a:lnTo>
                  <a:pt x="2978" y="311476"/>
                </a:lnTo>
                <a:lnTo>
                  <a:pt x="7060" y="268534"/>
                </a:lnTo>
                <a:lnTo>
                  <a:pt x="23830" y="200884"/>
                </a:lnTo>
                <a:lnTo>
                  <a:pt x="45844" y="153748"/>
                </a:lnTo>
                <a:lnTo>
                  <a:pt x="75393" y="111639"/>
                </a:lnTo>
                <a:lnTo>
                  <a:pt x="111639" y="75393"/>
                </a:lnTo>
                <a:lnTo>
                  <a:pt x="153748" y="45844"/>
                </a:lnTo>
                <a:lnTo>
                  <a:pt x="200884" y="23830"/>
                </a:lnTo>
                <a:lnTo>
                  <a:pt x="268534" y="7060"/>
                </a:lnTo>
                <a:lnTo>
                  <a:pt x="311476" y="2978"/>
                </a:lnTo>
                <a:lnTo>
                  <a:pt x="361553" y="882"/>
                </a:lnTo>
                <a:lnTo>
                  <a:pt x="419558" y="110"/>
                </a:lnTo>
                <a:lnTo>
                  <a:pt x="486284" y="0"/>
                </a:lnTo>
                <a:close/>
              </a:path>
            </a:pathLst>
          </a:custGeom>
          <a:ln w="52354">
            <a:solidFill>
              <a:srgbClr val="FF644E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0233300" y="1335390"/>
            <a:ext cx="2693670" cy="635000"/>
          </a:xfrm>
          <a:custGeom>
            <a:avLst/>
            <a:gdLst/>
            <a:ahLst/>
            <a:cxnLst/>
            <a:rect l="l" t="t" r="r" b="b"/>
            <a:pathLst>
              <a:path w="2693670" h="635000">
                <a:moveTo>
                  <a:pt x="369019" y="0"/>
                </a:moveTo>
                <a:lnTo>
                  <a:pt x="2324494" y="0"/>
                </a:lnTo>
                <a:lnTo>
                  <a:pt x="2397051" y="260"/>
                </a:lnTo>
                <a:lnTo>
                  <a:pt x="2455564" y="2082"/>
                </a:lnTo>
                <a:lnTo>
                  <a:pt x="2502041" y="7027"/>
                </a:lnTo>
                <a:lnTo>
                  <a:pt x="2583944" y="39109"/>
                </a:lnTo>
                <a:lnTo>
                  <a:pt x="2623008" y="70504"/>
                </a:lnTo>
                <a:lnTo>
                  <a:pt x="2654403" y="109568"/>
                </a:lnTo>
                <a:lnTo>
                  <a:pt x="2676854" y="155026"/>
                </a:lnTo>
                <a:lnTo>
                  <a:pt x="2690366" y="225089"/>
                </a:lnTo>
                <a:lnTo>
                  <a:pt x="2692854" y="271074"/>
                </a:lnTo>
                <a:lnTo>
                  <a:pt x="2693513" y="317440"/>
                </a:lnTo>
                <a:lnTo>
                  <a:pt x="2692854" y="363807"/>
                </a:lnTo>
                <a:lnTo>
                  <a:pt x="2690366" y="409792"/>
                </a:lnTo>
                <a:lnTo>
                  <a:pt x="2685287" y="450205"/>
                </a:lnTo>
                <a:lnTo>
                  <a:pt x="2654403" y="525313"/>
                </a:lnTo>
                <a:lnTo>
                  <a:pt x="2623008" y="564376"/>
                </a:lnTo>
                <a:lnTo>
                  <a:pt x="2583944" y="595772"/>
                </a:lnTo>
                <a:lnTo>
                  <a:pt x="2538487" y="618223"/>
                </a:lnTo>
                <a:lnTo>
                  <a:pt x="2455564" y="632799"/>
                </a:lnTo>
                <a:lnTo>
                  <a:pt x="2397051" y="634621"/>
                </a:lnTo>
                <a:lnTo>
                  <a:pt x="2324494" y="634881"/>
                </a:lnTo>
                <a:lnTo>
                  <a:pt x="369019" y="634881"/>
                </a:lnTo>
                <a:lnTo>
                  <a:pt x="296462" y="634621"/>
                </a:lnTo>
                <a:lnTo>
                  <a:pt x="237948" y="632799"/>
                </a:lnTo>
                <a:lnTo>
                  <a:pt x="191472" y="627853"/>
                </a:lnTo>
                <a:lnTo>
                  <a:pt x="109568" y="595772"/>
                </a:lnTo>
                <a:lnTo>
                  <a:pt x="70504" y="564376"/>
                </a:lnTo>
                <a:lnTo>
                  <a:pt x="39109" y="525313"/>
                </a:lnTo>
                <a:lnTo>
                  <a:pt x="16658" y="479855"/>
                </a:lnTo>
                <a:lnTo>
                  <a:pt x="3147" y="409792"/>
                </a:lnTo>
                <a:lnTo>
                  <a:pt x="659" y="363807"/>
                </a:lnTo>
                <a:lnTo>
                  <a:pt x="0" y="317440"/>
                </a:lnTo>
                <a:lnTo>
                  <a:pt x="659" y="271074"/>
                </a:lnTo>
                <a:lnTo>
                  <a:pt x="3147" y="225089"/>
                </a:lnTo>
                <a:lnTo>
                  <a:pt x="8226" y="184675"/>
                </a:lnTo>
                <a:lnTo>
                  <a:pt x="39109" y="109568"/>
                </a:lnTo>
                <a:lnTo>
                  <a:pt x="70504" y="70504"/>
                </a:lnTo>
                <a:lnTo>
                  <a:pt x="109568" y="39109"/>
                </a:lnTo>
                <a:lnTo>
                  <a:pt x="155026" y="16658"/>
                </a:lnTo>
                <a:lnTo>
                  <a:pt x="237948" y="2082"/>
                </a:lnTo>
                <a:lnTo>
                  <a:pt x="296462" y="260"/>
                </a:lnTo>
                <a:lnTo>
                  <a:pt x="369019" y="0"/>
                </a:lnTo>
                <a:close/>
              </a:path>
            </a:pathLst>
          </a:custGeom>
          <a:ln w="52354">
            <a:solidFill>
              <a:srgbClr val="EF5FA7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2518991" y="8902695"/>
            <a:ext cx="43611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torch.utils.tensorboard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2313404" y="8821387"/>
            <a:ext cx="4772660" cy="635000"/>
          </a:xfrm>
          <a:custGeom>
            <a:avLst/>
            <a:gdLst/>
            <a:ahLst/>
            <a:cxnLst/>
            <a:rect l="l" t="t" r="r" b="b"/>
            <a:pathLst>
              <a:path w="4772659" h="635000">
                <a:moveTo>
                  <a:pt x="392201" y="0"/>
                </a:moveTo>
                <a:lnTo>
                  <a:pt x="4380021" y="0"/>
                </a:lnTo>
                <a:lnTo>
                  <a:pt x="4442699" y="137"/>
                </a:lnTo>
                <a:lnTo>
                  <a:pt x="4495595" y="1097"/>
                </a:lnTo>
                <a:lnTo>
                  <a:pt x="4539795" y="3705"/>
                </a:lnTo>
                <a:lnTo>
                  <a:pt x="4606458" y="17154"/>
                </a:lnTo>
                <a:lnTo>
                  <a:pt x="4655281" y="41267"/>
                </a:lnTo>
                <a:lnTo>
                  <a:pt x="4697236" y="74986"/>
                </a:lnTo>
                <a:lnTo>
                  <a:pt x="4730955" y="116941"/>
                </a:lnTo>
                <a:lnTo>
                  <a:pt x="4755067" y="165764"/>
                </a:lnTo>
                <a:lnTo>
                  <a:pt x="4768648" y="233571"/>
                </a:lnTo>
                <a:lnTo>
                  <a:pt x="4771418" y="276517"/>
                </a:lnTo>
                <a:lnTo>
                  <a:pt x="4772222" y="317440"/>
                </a:lnTo>
                <a:lnTo>
                  <a:pt x="4771418" y="358364"/>
                </a:lnTo>
                <a:lnTo>
                  <a:pt x="4768648" y="401310"/>
                </a:lnTo>
                <a:lnTo>
                  <a:pt x="4763376" y="440240"/>
                </a:lnTo>
                <a:lnTo>
                  <a:pt x="4730955" y="517940"/>
                </a:lnTo>
                <a:lnTo>
                  <a:pt x="4697236" y="559895"/>
                </a:lnTo>
                <a:lnTo>
                  <a:pt x="4655281" y="593614"/>
                </a:lnTo>
                <a:lnTo>
                  <a:pt x="4606458" y="617727"/>
                </a:lnTo>
                <a:lnTo>
                  <a:pt x="4539795" y="631176"/>
                </a:lnTo>
                <a:lnTo>
                  <a:pt x="4495595" y="633783"/>
                </a:lnTo>
                <a:lnTo>
                  <a:pt x="4442699" y="634744"/>
                </a:lnTo>
                <a:lnTo>
                  <a:pt x="4380021" y="634881"/>
                </a:lnTo>
                <a:lnTo>
                  <a:pt x="392201" y="634881"/>
                </a:lnTo>
                <a:lnTo>
                  <a:pt x="329523" y="634744"/>
                </a:lnTo>
                <a:lnTo>
                  <a:pt x="276627" y="633783"/>
                </a:lnTo>
                <a:lnTo>
                  <a:pt x="232427" y="631176"/>
                </a:lnTo>
                <a:lnTo>
                  <a:pt x="165764" y="617727"/>
                </a:lnTo>
                <a:lnTo>
                  <a:pt x="116941" y="593614"/>
                </a:lnTo>
                <a:lnTo>
                  <a:pt x="74986" y="559895"/>
                </a:lnTo>
                <a:lnTo>
                  <a:pt x="41267" y="517940"/>
                </a:lnTo>
                <a:lnTo>
                  <a:pt x="17154" y="469117"/>
                </a:lnTo>
                <a:lnTo>
                  <a:pt x="3574" y="401310"/>
                </a:lnTo>
                <a:lnTo>
                  <a:pt x="804" y="358364"/>
                </a:lnTo>
                <a:lnTo>
                  <a:pt x="0" y="317440"/>
                </a:lnTo>
                <a:lnTo>
                  <a:pt x="804" y="276517"/>
                </a:lnTo>
                <a:lnTo>
                  <a:pt x="3574" y="233571"/>
                </a:lnTo>
                <a:lnTo>
                  <a:pt x="8845" y="194640"/>
                </a:lnTo>
                <a:lnTo>
                  <a:pt x="41267" y="116941"/>
                </a:lnTo>
                <a:lnTo>
                  <a:pt x="74986" y="74986"/>
                </a:lnTo>
                <a:lnTo>
                  <a:pt x="116941" y="41267"/>
                </a:lnTo>
                <a:lnTo>
                  <a:pt x="165764" y="17154"/>
                </a:lnTo>
                <a:lnTo>
                  <a:pt x="232427" y="3705"/>
                </a:lnTo>
                <a:lnTo>
                  <a:pt x="276627" y="1097"/>
                </a:lnTo>
                <a:lnTo>
                  <a:pt x="329523" y="137"/>
                </a:lnTo>
                <a:lnTo>
                  <a:pt x="392201" y="0"/>
                </a:lnTo>
                <a:close/>
              </a:path>
            </a:pathLst>
          </a:custGeom>
          <a:ln w="52354">
            <a:solidFill>
              <a:srgbClr val="FAE232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6508933" y="1174838"/>
            <a:ext cx="1910714" cy="75882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330"/>
              </a:spcBef>
            </a:pP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torch.save</a:t>
            </a: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torch.load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16345241" y="1158403"/>
            <a:ext cx="2238375" cy="823594"/>
          </a:xfrm>
          <a:custGeom>
            <a:avLst/>
            <a:gdLst/>
            <a:ahLst/>
            <a:cxnLst/>
            <a:rect l="l" t="t" r="r" b="b"/>
            <a:pathLst>
              <a:path w="2238375" h="823594">
                <a:moveTo>
                  <a:pt x="392201" y="0"/>
                </a:moveTo>
                <a:lnTo>
                  <a:pt x="1845648" y="0"/>
                </a:lnTo>
                <a:lnTo>
                  <a:pt x="1909363" y="153"/>
                </a:lnTo>
                <a:lnTo>
                  <a:pt x="1963133" y="1230"/>
                </a:lnTo>
                <a:lnTo>
                  <a:pt x="2008065" y="4151"/>
                </a:lnTo>
                <a:lnTo>
                  <a:pt x="2075831" y="19219"/>
                </a:lnTo>
                <a:lnTo>
                  <a:pt x="2122744" y="42389"/>
                </a:lnTo>
                <a:lnTo>
                  <a:pt x="2163059" y="74790"/>
                </a:lnTo>
                <a:lnTo>
                  <a:pt x="2195460" y="115105"/>
                </a:lnTo>
                <a:lnTo>
                  <a:pt x="2218630" y="162018"/>
                </a:lnTo>
                <a:lnTo>
                  <a:pt x="2233698" y="229784"/>
                </a:lnTo>
                <a:lnTo>
                  <a:pt x="2236620" y="274716"/>
                </a:lnTo>
                <a:lnTo>
                  <a:pt x="2237696" y="328486"/>
                </a:lnTo>
                <a:lnTo>
                  <a:pt x="2237850" y="392201"/>
                </a:lnTo>
                <a:lnTo>
                  <a:pt x="2237850" y="431139"/>
                </a:lnTo>
                <a:lnTo>
                  <a:pt x="2237696" y="494854"/>
                </a:lnTo>
                <a:lnTo>
                  <a:pt x="2236620" y="548624"/>
                </a:lnTo>
                <a:lnTo>
                  <a:pt x="2233698" y="593556"/>
                </a:lnTo>
                <a:lnTo>
                  <a:pt x="2218630" y="661322"/>
                </a:lnTo>
                <a:lnTo>
                  <a:pt x="2195460" y="708235"/>
                </a:lnTo>
                <a:lnTo>
                  <a:pt x="2163059" y="748550"/>
                </a:lnTo>
                <a:lnTo>
                  <a:pt x="2122744" y="780951"/>
                </a:lnTo>
                <a:lnTo>
                  <a:pt x="2075831" y="804121"/>
                </a:lnTo>
                <a:lnTo>
                  <a:pt x="2008065" y="819189"/>
                </a:lnTo>
                <a:lnTo>
                  <a:pt x="1963133" y="822110"/>
                </a:lnTo>
                <a:lnTo>
                  <a:pt x="1909363" y="823187"/>
                </a:lnTo>
                <a:lnTo>
                  <a:pt x="1845648" y="823340"/>
                </a:lnTo>
                <a:lnTo>
                  <a:pt x="392201" y="823340"/>
                </a:lnTo>
                <a:lnTo>
                  <a:pt x="328486" y="823187"/>
                </a:lnTo>
                <a:lnTo>
                  <a:pt x="274716" y="822110"/>
                </a:lnTo>
                <a:lnTo>
                  <a:pt x="229784" y="819189"/>
                </a:lnTo>
                <a:lnTo>
                  <a:pt x="162018" y="804121"/>
                </a:lnTo>
                <a:lnTo>
                  <a:pt x="115105" y="780951"/>
                </a:lnTo>
                <a:lnTo>
                  <a:pt x="74790" y="748550"/>
                </a:lnTo>
                <a:lnTo>
                  <a:pt x="42389" y="708235"/>
                </a:lnTo>
                <a:lnTo>
                  <a:pt x="19219" y="661322"/>
                </a:lnTo>
                <a:lnTo>
                  <a:pt x="4151" y="593556"/>
                </a:lnTo>
                <a:lnTo>
                  <a:pt x="1230" y="548624"/>
                </a:lnTo>
                <a:lnTo>
                  <a:pt x="153" y="494854"/>
                </a:lnTo>
                <a:lnTo>
                  <a:pt x="0" y="431139"/>
                </a:lnTo>
                <a:lnTo>
                  <a:pt x="0" y="392201"/>
                </a:lnTo>
                <a:lnTo>
                  <a:pt x="153" y="328486"/>
                </a:lnTo>
                <a:lnTo>
                  <a:pt x="1230" y="274716"/>
                </a:lnTo>
                <a:lnTo>
                  <a:pt x="4151" y="229784"/>
                </a:lnTo>
                <a:lnTo>
                  <a:pt x="19219" y="162018"/>
                </a:lnTo>
                <a:lnTo>
                  <a:pt x="42389" y="115105"/>
                </a:lnTo>
                <a:lnTo>
                  <a:pt x="74790" y="74790"/>
                </a:lnTo>
                <a:lnTo>
                  <a:pt x="115105" y="42389"/>
                </a:lnTo>
                <a:lnTo>
                  <a:pt x="162018" y="19219"/>
                </a:lnTo>
                <a:lnTo>
                  <a:pt x="229784" y="4151"/>
                </a:lnTo>
                <a:lnTo>
                  <a:pt x="274716" y="1230"/>
                </a:lnTo>
                <a:lnTo>
                  <a:pt x="328486" y="153"/>
                </a:lnTo>
                <a:lnTo>
                  <a:pt x="392201" y="0"/>
                </a:lnTo>
                <a:close/>
              </a:path>
            </a:pathLst>
          </a:custGeom>
          <a:ln w="52354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3871" y="-528702"/>
            <a:ext cx="14626590" cy="3261360"/>
          </a:xfrm>
          <a:prstGeom prst="rect"/>
        </p:spPr>
        <p:txBody>
          <a:bodyPr wrap="square" lIns="0" tIns="713105" rIns="0" bIns="0" rtlCol="0" vert="horz">
            <a:spAutoFit/>
          </a:bodyPr>
          <a:lstStyle/>
          <a:p>
            <a:pPr algn="ctr" marL="1430020">
              <a:lnSpc>
                <a:spcPct val="100000"/>
              </a:lnSpc>
              <a:spcBef>
                <a:spcPts val="5615"/>
              </a:spcBef>
            </a:pPr>
            <a:r>
              <a:rPr dirty="0" spc="430"/>
              <a:t>What</a:t>
            </a:r>
            <a:r>
              <a:rPr dirty="0" spc="-980"/>
              <a:t> </a:t>
            </a:r>
            <a:r>
              <a:rPr dirty="0" spc="-135"/>
              <a:t>is</a:t>
            </a:r>
            <a:r>
              <a:rPr dirty="0" spc="-975"/>
              <a:t> </a:t>
            </a:r>
            <a:r>
              <a:rPr dirty="0" spc="340"/>
              <a:t>overfitting?</a:t>
            </a:r>
          </a:p>
          <a:p>
            <a:pPr marL="12700" marR="5080">
              <a:lnSpc>
                <a:spcPct val="108000"/>
              </a:lnSpc>
              <a:spcBef>
                <a:spcPts val="1360"/>
              </a:spcBef>
            </a:pPr>
            <a:r>
              <a:rPr dirty="0" sz="2800" spc="155" b="1">
                <a:solidFill>
                  <a:srgbClr val="16E7CF"/>
                </a:solidFill>
                <a:latin typeface="Arial"/>
                <a:cs typeface="Arial"/>
              </a:rPr>
              <a:t>Over[tting</a:t>
            </a:r>
            <a:r>
              <a:rPr dirty="0" sz="2800" spc="-170" b="1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00"/>
              <a:t>—</a:t>
            </a:r>
            <a:r>
              <a:rPr dirty="0" sz="2800" spc="-160"/>
              <a:t> </a:t>
            </a:r>
            <a:r>
              <a:rPr dirty="0" sz="2800" spc="130"/>
              <a:t>when</a:t>
            </a:r>
            <a:r>
              <a:rPr dirty="0" sz="2800" spc="-160"/>
              <a:t> </a:t>
            </a:r>
            <a:r>
              <a:rPr dirty="0" sz="2800" spc="-20"/>
              <a:t>a</a:t>
            </a:r>
            <a:r>
              <a:rPr dirty="0" sz="2800" spc="-160"/>
              <a:t> </a:t>
            </a:r>
            <a:r>
              <a:rPr dirty="0" sz="2800" spc="135"/>
              <a:t>model</a:t>
            </a:r>
            <a:r>
              <a:rPr dirty="0" sz="2800" spc="-155"/>
              <a:t> </a:t>
            </a:r>
            <a:r>
              <a:rPr dirty="0" sz="2800" spc="100"/>
              <a:t>over</a:t>
            </a:r>
            <a:r>
              <a:rPr dirty="0" sz="2800" spc="-160"/>
              <a:t> </a:t>
            </a:r>
            <a:r>
              <a:rPr dirty="0" sz="2800"/>
              <a:t>learns</a:t>
            </a:r>
            <a:r>
              <a:rPr dirty="0" sz="2800" spc="-160"/>
              <a:t> </a:t>
            </a:r>
            <a:r>
              <a:rPr dirty="0" sz="2800" spc="140"/>
              <a:t>patterns</a:t>
            </a:r>
            <a:r>
              <a:rPr dirty="0" sz="2800" spc="-160"/>
              <a:t> </a:t>
            </a:r>
            <a:r>
              <a:rPr dirty="0" sz="2800" spc="65"/>
              <a:t>in</a:t>
            </a:r>
            <a:r>
              <a:rPr dirty="0" sz="2800" spc="-160"/>
              <a:t> </a:t>
            </a:r>
            <a:r>
              <a:rPr dirty="0" sz="2800" spc="-20"/>
              <a:t>a</a:t>
            </a:r>
            <a:r>
              <a:rPr dirty="0" sz="2800" spc="-155"/>
              <a:t> </a:t>
            </a:r>
            <a:r>
              <a:rPr dirty="0" sz="2800" spc="130"/>
              <a:t>particular</a:t>
            </a:r>
            <a:r>
              <a:rPr dirty="0" sz="2800" spc="-160"/>
              <a:t> </a:t>
            </a:r>
            <a:r>
              <a:rPr dirty="0" sz="2800" spc="130"/>
              <a:t>dataset</a:t>
            </a:r>
            <a:r>
              <a:rPr dirty="0" sz="2800" spc="-160"/>
              <a:t> </a:t>
            </a:r>
            <a:r>
              <a:rPr dirty="0" sz="2800" spc="90"/>
              <a:t>and</a:t>
            </a:r>
            <a:r>
              <a:rPr dirty="0" sz="2800" spc="-160"/>
              <a:t> </a:t>
            </a:r>
            <a:r>
              <a:rPr dirty="0" sz="2800" spc="105"/>
              <a:t>isn’t</a:t>
            </a:r>
            <a:r>
              <a:rPr dirty="0" sz="2800" spc="-160"/>
              <a:t> </a:t>
            </a:r>
            <a:r>
              <a:rPr dirty="0" sz="2800" spc="75"/>
              <a:t>able</a:t>
            </a:r>
            <a:r>
              <a:rPr dirty="0" sz="2800" spc="-155"/>
              <a:t> </a:t>
            </a:r>
            <a:r>
              <a:rPr dirty="0" sz="2800" spc="240"/>
              <a:t>to </a:t>
            </a:r>
            <a:r>
              <a:rPr dirty="0" sz="2800" spc="55"/>
              <a:t>generalise</a:t>
            </a:r>
            <a:r>
              <a:rPr dirty="0" sz="2800" spc="-165"/>
              <a:t> </a:t>
            </a:r>
            <a:r>
              <a:rPr dirty="0" sz="2800" spc="265"/>
              <a:t>to</a:t>
            </a:r>
            <a:r>
              <a:rPr dirty="0" sz="2800" spc="-165"/>
              <a:t> </a:t>
            </a:r>
            <a:r>
              <a:rPr dirty="0" sz="2800" spc="55"/>
              <a:t>unseen</a:t>
            </a:r>
            <a:r>
              <a:rPr dirty="0" sz="2800" spc="-160"/>
              <a:t> </a:t>
            </a:r>
            <a:r>
              <a:rPr dirty="0" sz="2800" spc="75"/>
              <a:t>data.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023871" y="3167432"/>
            <a:ext cx="15949930" cy="14077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8000"/>
              </a:lnSpc>
              <a:spcBef>
                <a:spcPts val="95"/>
              </a:spcBef>
            </a:pP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8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Arial"/>
                <a:cs typeface="Arial"/>
              </a:rPr>
              <a:t>example,</a:t>
            </a:r>
            <a:r>
              <a:rPr dirty="0" sz="28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55">
                <a:solidFill>
                  <a:srgbClr val="FFFFFF"/>
                </a:solidFill>
                <a:latin typeface="Arial"/>
                <a:cs typeface="Arial"/>
              </a:rPr>
              <a:t>student</a:t>
            </a:r>
            <a:r>
              <a:rPr dirty="0" sz="28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70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dirty="0" sz="28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90">
                <a:solidFill>
                  <a:srgbClr val="FFFFFF"/>
                </a:solidFill>
                <a:latin typeface="Arial"/>
                <a:cs typeface="Arial"/>
              </a:rPr>
              <a:t>studies</a:t>
            </a:r>
            <a:r>
              <a:rPr dirty="0" sz="28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8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8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r>
              <a:rPr dirty="0" sz="28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Arial"/>
                <a:cs typeface="Arial"/>
              </a:rPr>
              <a:t>materials</a:t>
            </a:r>
            <a:r>
              <a:rPr dirty="0" sz="28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229">
                <a:solidFill>
                  <a:srgbClr val="FFFFFF"/>
                </a:solidFill>
                <a:latin typeface="Arial"/>
                <a:cs typeface="Arial"/>
              </a:rPr>
              <a:t>too</a:t>
            </a:r>
            <a:r>
              <a:rPr dirty="0" sz="28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Arial"/>
                <a:cs typeface="Arial"/>
              </a:rPr>
              <a:t>hard</a:t>
            </a:r>
            <a:r>
              <a:rPr dirty="0" sz="28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9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8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6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dirty="0" sz="28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05">
                <a:solidFill>
                  <a:srgbClr val="FFFFFF"/>
                </a:solidFill>
                <a:latin typeface="Arial"/>
                <a:cs typeface="Arial"/>
              </a:rPr>
              <a:t>isn’t</a:t>
            </a:r>
            <a:r>
              <a:rPr dirty="0" sz="28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dirty="0" sz="28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26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8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70">
                <a:solidFill>
                  <a:srgbClr val="FFFFFF"/>
                </a:solidFill>
                <a:latin typeface="Arial"/>
                <a:cs typeface="Arial"/>
              </a:rPr>
              <a:t>perform </a:t>
            </a:r>
            <a:r>
              <a:rPr dirty="0" sz="2800" spc="90">
                <a:solidFill>
                  <a:srgbClr val="FFFFFF"/>
                </a:solidFill>
                <a:latin typeface="Arial"/>
                <a:cs typeface="Arial"/>
              </a:rPr>
              <a:t>well</a:t>
            </a:r>
            <a:r>
              <a:rPr dirty="0" sz="28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2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8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8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8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Knal</a:t>
            </a:r>
            <a:r>
              <a:rPr dirty="0" sz="28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Arial"/>
                <a:cs typeface="Arial"/>
              </a:rPr>
              <a:t>exam.</a:t>
            </a:r>
            <a:r>
              <a:rPr dirty="0" sz="28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05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28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20">
                <a:solidFill>
                  <a:srgbClr val="FFFFFF"/>
                </a:solidFill>
                <a:latin typeface="Arial"/>
                <a:cs typeface="Arial"/>
              </a:rPr>
              <a:t>tries</a:t>
            </a:r>
            <a:r>
              <a:rPr dirty="0" sz="28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26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8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229">
                <a:solidFill>
                  <a:srgbClr val="FFFFFF"/>
                </a:solidFill>
                <a:latin typeface="Arial"/>
                <a:cs typeface="Arial"/>
              </a:rPr>
              <a:t>put</a:t>
            </a:r>
            <a:r>
              <a:rPr dirty="0" sz="28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dirty="0" sz="28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35">
                <a:solidFill>
                  <a:srgbClr val="FFFFFF"/>
                </a:solidFill>
                <a:latin typeface="Arial"/>
                <a:cs typeface="Arial"/>
              </a:rPr>
              <a:t>knowledge</a:t>
            </a:r>
            <a:r>
              <a:rPr dirty="0" sz="28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55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28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35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r>
              <a:rPr dirty="0" sz="28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7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28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8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8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30">
                <a:solidFill>
                  <a:srgbClr val="FFFFFF"/>
                </a:solidFill>
                <a:latin typeface="Arial"/>
                <a:cs typeface="Arial"/>
              </a:rPr>
              <a:t>workplace</a:t>
            </a:r>
            <a:r>
              <a:rPr dirty="0" sz="28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9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8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Arial"/>
                <a:cs typeface="Arial"/>
              </a:rPr>
              <a:t>Knds </a:t>
            </a:r>
            <a:r>
              <a:rPr dirty="0" sz="2800" spc="18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2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55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dirty="0" sz="28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Arial"/>
                <a:cs typeface="Arial"/>
              </a:rPr>
              <a:t>learned</a:t>
            </a:r>
            <a:r>
              <a:rPr dirty="0" sz="28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dirty="0" sz="28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40">
                <a:solidFill>
                  <a:srgbClr val="FFFFFF"/>
                </a:solidFill>
                <a:latin typeface="Arial"/>
                <a:cs typeface="Arial"/>
              </a:rPr>
              <a:t>nothing</a:t>
            </a:r>
            <a:r>
              <a:rPr dirty="0" sz="2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26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8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85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28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95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28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8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Arial"/>
                <a:cs typeface="Arial"/>
              </a:rPr>
              <a:t>real</a:t>
            </a:r>
            <a:r>
              <a:rPr dirty="0" sz="28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Arial"/>
                <a:cs typeface="Arial"/>
              </a:rPr>
              <a:t>world.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142" y="5017700"/>
            <a:ext cx="16761811" cy="468542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547461" y="9741146"/>
            <a:ext cx="2641600" cy="553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160" b="1">
                <a:solidFill>
                  <a:srgbClr val="FFFFFF"/>
                </a:solidFill>
                <a:latin typeface="Arial"/>
                <a:cs typeface="Arial"/>
              </a:rPr>
              <a:t>Under[tting</a:t>
            </a:r>
            <a:endParaRPr sz="34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4397741" y="9741146"/>
            <a:ext cx="2380615" cy="553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180" b="1">
                <a:solidFill>
                  <a:srgbClr val="FFFFFF"/>
                </a:solidFill>
                <a:latin typeface="Arial"/>
                <a:cs typeface="Arial"/>
              </a:rPr>
              <a:t>Over[tting</a:t>
            </a:r>
            <a:endParaRPr sz="34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037963" y="9601727"/>
            <a:ext cx="2448560" cy="1169670"/>
          </a:xfrm>
          <a:prstGeom prst="rect">
            <a:avLst/>
          </a:prstGeom>
        </p:spPr>
        <p:txBody>
          <a:bodyPr wrap="square" lIns="0" tIns="153670" rIns="0" bIns="0" rtlCol="0" vert="horz">
            <a:spAutoFit/>
          </a:bodyPr>
          <a:lstStyle/>
          <a:p>
            <a:pPr marL="207645">
              <a:lnSpc>
                <a:spcPct val="100000"/>
              </a:lnSpc>
              <a:spcBef>
                <a:spcPts val="1210"/>
              </a:spcBef>
            </a:pPr>
            <a:r>
              <a:rPr dirty="0" sz="3450" spc="-10" b="1">
                <a:solidFill>
                  <a:srgbClr val="FFFFFF"/>
                </a:solidFill>
                <a:latin typeface="Arial"/>
                <a:cs typeface="Arial"/>
              </a:rPr>
              <a:t>Balanced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sz="2450" spc="50">
                <a:solidFill>
                  <a:srgbClr val="FFFFFF"/>
                </a:solidFill>
                <a:latin typeface="Arial"/>
                <a:cs typeface="Arial"/>
              </a:rPr>
              <a:t>(goldilocks</a:t>
            </a:r>
            <a:r>
              <a:rPr dirty="0" sz="245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Arial"/>
                <a:cs typeface="Arial"/>
              </a:rPr>
              <a:t>zone)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0106" y="63790"/>
            <a:ext cx="10155555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220"/>
              <a:t>Improving</a:t>
            </a:r>
            <a:r>
              <a:rPr dirty="0" spc="-969"/>
              <a:t> </a:t>
            </a:r>
            <a:r>
              <a:rPr dirty="0" spc="-60"/>
              <a:t>a</a:t>
            </a:r>
            <a:r>
              <a:rPr dirty="0" spc="-965"/>
              <a:t> </a:t>
            </a:r>
            <a:r>
              <a:rPr dirty="0" spc="285"/>
              <a:t>model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54287" y="8715012"/>
            <a:ext cx="636714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0"/>
              </a:spcBef>
              <a:buSzPct val="144262"/>
              <a:buChar char="•"/>
              <a:tabLst>
                <a:tab pos="356870" algn="l"/>
              </a:tabLst>
            </a:pPr>
            <a:r>
              <a:rPr dirty="0" sz="3050" spc="114">
                <a:solidFill>
                  <a:srgbClr val="61D836"/>
                </a:solidFill>
                <a:latin typeface="Arial"/>
                <a:cs typeface="Arial"/>
              </a:rPr>
              <a:t>Change/add</a:t>
            </a:r>
            <a:r>
              <a:rPr dirty="0" sz="3050" spc="-17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dirty="0" sz="3050" spc="135">
                <a:solidFill>
                  <a:srgbClr val="61D836"/>
                </a:solidFill>
                <a:latin typeface="Arial"/>
                <a:cs typeface="Arial"/>
              </a:rPr>
              <a:t>activation</a:t>
            </a:r>
            <a:r>
              <a:rPr dirty="0" sz="3050" spc="-165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dirty="0" sz="3050" spc="140">
                <a:solidFill>
                  <a:srgbClr val="61D836"/>
                </a:solidFill>
                <a:latin typeface="Arial"/>
                <a:cs typeface="Arial"/>
              </a:rPr>
              <a:t>functions</a:t>
            </a:r>
            <a:endParaRPr sz="30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54287" y="9217614"/>
            <a:ext cx="651446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0"/>
              </a:spcBef>
              <a:buSzPct val="144262"/>
              <a:buChar char="•"/>
              <a:tabLst>
                <a:tab pos="356870" algn="l"/>
              </a:tabLst>
            </a:pPr>
            <a:r>
              <a:rPr dirty="0" sz="3050" spc="70">
                <a:solidFill>
                  <a:srgbClr val="FAE232"/>
                </a:solidFill>
                <a:latin typeface="Arial"/>
                <a:cs typeface="Arial"/>
              </a:rPr>
              <a:t>Change</a:t>
            </a:r>
            <a:r>
              <a:rPr dirty="0" sz="3050" spc="-185">
                <a:solidFill>
                  <a:srgbClr val="FAE232"/>
                </a:solidFill>
                <a:latin typeface="Arial"/>
                <a:cs typeface="Arial"/>
              </a:rPr>
              <a:t> </a:t>
            </a:r>
            <a:r>
              <a:rPr dirty="0" sz="3050" spc="195">
                <a:solidFill>
                  <a:srgbClr val="FAE232"/>
                </a:solidFill>
                <a:latin typeface="Arial"/>
                <a:cs typeface="Arial"/>
              </a:rPr>
              <a:t>the</a:t>
            </a:r>
            <a:r>
              <a:rPr dirty="0" sz="3050" spc="-180">
                <a:solidFill>
                  <a:srgbClr val="FAE232"/>
                </a:solidFill>
                <a:latin typeface="Arial"/>
                <a:cs typeface="Arial"/>
              </a:rPr>
              <a:t> </a:t>
            </a:r>
            <a:r>
              <a:rPr dirty="0" sz="3050" spc="150">
                <a:solidFill>
                  <a:srgbClr val="FAE232"/>
                </a:solidFill>
                <a:latin typeface="Arial"/>
                <a:cs typeface="Arial"/>
              </a:rPr>
              <a:t>optimization</a:t>
            </a:r>
            <a:r>
              <a:rPr dirty="0" sz="3050" spc="-180">
                <a:solidFill>
                  <a:srgbClr val="FAE232"/>
                </a:solidFill>
                <a:latin typeface="Arial"/>
                <a:cs typeface="Arial"/>
              </a:rPr>
              <a:t> </a:t>
            </a:r>
            <a:r>
              <a:rPr dirty="0" sz="3050" spc="165">
                <a:solidFill>
                  <a:srgbClr val="FAE232"/>
                </a:solidFill>
                <a:latin typeface="Arial"/>
                <a:cs typeface="Arial"/>
              </a:rPr>
              <a:t>function</a:t>
            </a:r>
            <a:endParaRPr sz="30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54287" y="9720217"/>
            <a:ext cx="486854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0"/>
              </a:spcBef>
              <a:buSzPct val="144262"/>
              <a:buChar char="•"/>
              <a:tabLst>
                <a:tab pos="356870" algn="l"/>
              </a:tabLst>
            </a:pPr>
            <a:r>
              <a:rPr dirty="0" sz="3050" spc="70">
                <a:solidFill>
                  <a:srgbClr val="FF644E"/>
                </a:solidFill>
                <a:latin typeface="Arial"/>
                <a:cs typeface="Arial"/>
              </a:rPr>
              <a:t>Change</a:t>
            </a:r>
            <a:r>
              <a:rPr dirty="0" sz="3050" spc="-195">
                <a:solidFill>
                  <a:srgbClr val="FF644E"/>
                </a:solidFill>
                <a:latin typeface="Arial"/>
                <a:cs typeface="Arial"/>
              </a:rPr>
              <a:t> </a:t>
            </a:r>
            <a:r>
              <a:rPr dirty="0" sz="3050" spc="195">
                <a:solidFill>
                  <a:srgbClr val="FF644E"/>
                </a:solidFill>
                <a:latin typeface="Arial"/>
                <a:cs typeface="Arial"/>
              </a:rPr>
              <a:t>the</a:t>
            </a:r>
            <a:r>
              <a:rPr dirty="0" sz="3050" spc="-190">
                <a:solidFill>
                  <a:srgbClr val="FF644E"/>
                </a:solidFill>
                <a:latin typeface="Arial"/>
                <a:cs typeface="Arial"/>
              </a:rPr>
              <a:t> </a:t>
            </a:r>
            <a:r>
              <a:rPr dirty="0" sz="3050" spc="80">
                <a:solidFill>
                  <a:srgbClr val="FF644E"/>
                </a:solidFill>
                <a:latin typeface="Arial"/>
                <a:cs typeface="Arial"/>
              </a:rPr>
              <a:t>learning</a:t>
            </a:r>
            <a:r>
              <a:rPr dirty="0" sz="3050" spc="-190">
                <a:solidFill>
                  <a:srgbClr val="FF644E"/>
                </a:solidFill>
                <a:latin typeface="Arial"/>
                <a:cs typeface="Arial"/>
              </a:rPr>
              <a:t> </a:t>
            </a:r>
            <a:r>
              <a:rPr dirty="0" sz="3050" spc="110">
                <a:solidFill>
                  <a:srgbClr val="FF644E"/>
                </a:solidFill>
                <a:latin typeface="Arial"/>
                <a:cs typeface="Arial"/>
              </a:rPr>
              <a:t>rate</a:t>
            </a:r>
            <a:endParaRPr sz="30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54287" y="10222820"/>
            <a:ext cx="3440429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0"/>
              </a:spcBef>
              <a:buSzPct val="144262"/>
              <a:buChar char="•"/>
              <a:tabLst>
                <a:tab pos="356870" algn="l"/>
              </a:tabLst>
            </a:pPr>
            <a:r>
              <a:rPr dirty="0" sz="3050" spc="150">
                <a:solidFill>
                  <a:srgbClr val="EF5FA7"/>
                </a:solidFill>
                <a:latin typeface="Arial"/>
                <a:cs typeface="Arial"/>
              </a:rPr>
              <a:t>Fitting</a:t>
            </a:r>
            <a:r>
              <a:rPr dirty="0" sz="3050" spc="-185">
                <a:solidFill>
                  <a:srgbClr val="EF5FA7"/>
                </a:solidFill>
                <a:latin typeface="Arial"/>
                <a:cs typeface="Arial"/>
              </a:rPr>
              <a:t> </a:t>
            </a:r>
            <a:r>
              <a:rPr dirty="0" sz="3050" spc="210">
                <a:solidFill>
                  <a:srgbClr val="EF5FA7"/>
                </a:solidFill>
                <a:latin typeface="Arial"/>
                <a:cs typeface="Arial"/>
              </a:rPr>
              <a:t>for</a:t>
            </a:r>
            <a:r>
              <a:rPr dirty="0" sz="3050" spc="-185">
                <a:solidFill>
                  <a:srgbClr val="EF5FA7"/>
                </a:solidFill>
                <a:latin typeface="Arial"/>
                <a:cs typeface="Arial"/>
              </a:rPr>
              <a:t> </a:t>
            </a:r>
            <a:r>
              <a:rPr dirty="0" sz="3050" spc="114">
                <a:solidFill>
                  <a:srgbClr val="EF5FA7"/>
                </a:solidFill>
                <a:latin typeface="Arial"/>
                <a:cs typeface="Arial"/>
              </a:rPr>
              <a:t>longer</a:t>
            </a:r>
            <a:endParaRPr sz="30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509276" y="1443418"/>
            <a:ext cx="3818254" cy="469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0"/>
              </a:lnSpc>
            </a:pPr>
            <a:r>
              <a:rPr dirty="0" baseline="-5668" sz="3675" b="1">
                <a:solidFill>
                  <a:srgbClr val="FFFFFF"/>
                </a:solidFill>
                <a:latin typeface="Bradley Hand"/>
                <a:cs typeface="Bradley Hand"/>
              </a:rPr>
              <a:t>(from</a:t>
            </a:r>
            <a:r>
              <a:rPr dirty="0" baseline="-5668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401" sz="3675" b="1">
                <a:solidFill>
                  <a:srgbClr val="FFFFFF"/>
                </a:solidFill>
                <a:latin typeface="Bradley Hand"/>
                <a:cs typeface="Bradley Hand"/>
              </a:rPr>
              <a:t>a</a:t>
            </a:r>
            <a:r>
              <a:rPr dirty="0" baseline="-3401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67" sz="3675" b="1">
                <a:solidFill>
                  <a:srgbClr val="FFFFFF"/>
                </a:solidFill>
                <a:latin typeface="Bradley Hand"/>
                <a:cs typeface="Bradley Hand"/>
              </a:rPr>
              <a:t>model’s</a:t>
            </a:r>
            <a:r>
              <a:rPr dirty="0" baseline="-2267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perspective)</a:t>
            </a:r>
            <a:endParaRPr sz="2450">
              <a:latin typeface="Bradley Hand"/>
              <a:cs typeface="Bradley Hand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269" y="2138894"/>
            <a:ext cx="5989346" cy="406106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503487" y="6335171"/>
            <a:ext cx="9263380" cy="240284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080895">
              <a:lnSpc>
                <a:spcPct val="100000"/>
              </a:lnSpc>
              <a:spcBef>
                <a:spcPts val="120"/>
              </a:spcBef>
            </a:pP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Smaller</a:t>
            </a:r>
            <a:r>
              <a:rPr dirty="0" sz="245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14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5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</a:pPr>
            <a:r>
              <a:rPr dirty="0" sz="3700" spc="50" b="1">
                <a:solidFill>
                  <a:srgbClr val="FFFFFF"/>
                </a:solidFill>
                <a:latin typeface="Arial"/>
                <a:cs typeface="Arial"/>
              </a:rPr>
              <a:t>Common</a:t>
            </a:r>
            <a:r>
              <a:rPr dirty="0" sz="3700" spc="-2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-45" b="1">
                <a:solidFill>
                  <a:srgbClr val="FFFFFF"/>
                </a:solidFill>
                <a:latin typeface="Arial"/>
                <a:cs typeface="Arial"/>
              </a:rPr>
              <a:t>ways</a:t>
            </a:r>
            <a:r>
              <a:rPr dirty="0" sz="3700" spc="-2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9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3700" spc="-2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b="1">
                <a:solidFill>
                  <a:srgbClr val="FFFFFF"/>
                </a:solidFill>
                <a:latin typeface="Arial"/>
                <a:cs typeface="Arial"/>
              </a:rPr>
              <a:t>improve</a:t>
            </a:r>
            <a:r>
              <a:rPr dirty="0" sz="3700" spc="-2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700" spc="-2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10" b="1">
                <a:solidFill>
                  <a:srgbClr val="FFFFFF"/>
                </a:solidFill>
                <a:latin typeface="Arial"/>
                <a:cs typeface="Arial"/>
              </a:rPr>
              <a:t>deep</a:t>
            </a:r>
            <a:r>
              <a:rPr dirty="0" sz="3700" spc="-2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-10" b="1">
                <a:solidFill>
                  <a:srgbClr val="FFFFFF"/>
                </a:solidFill>
                <a:latin typeface="Arial"/>
                <a:cs typeface="Arial"/>
              </a:rPr>
              <a:t>model:</a:t>
            </a:r>
            <a:endParaRPr sz="3700">
              <a:latin typeface="Arial"/>
              <a:cs typeface="Arial"/>
            </a:endParaRPr>
          </a:p>
          <a:p>
            <a:pPr marL="407034" indent="-344170">
              <a:lnSpc>
                <a:spcPct val="100000"/>
              </a:lnSpc>
              <a:spcBef>
                <a:spcPts val="360"/>
              </a:spcBef>
              <a:buSzPct val="144262"/>
              <a:buChar char="•"/>
              <a:tabLst>
                <a:tab pos="407670" algn="l"/>
              </a:tabLst>
            </a:pPr>
            <a:r>
              <a:rPr dirty="0" sz="3050" spc="160">
                <a:solidFill>
                  <a:srgbClr val="00A2FF"/>
                </a:solidFill>
                <a:latin typeface="Arial"/>
                <a:cs typeface="Arial"/>
              </a:rPr>
              <a:t>Adding</a:t>
            </a:r>
            <a:r>
              <a:rPr dirty="0" sz="3050" spc="-190">
                <a:solidFill>
                  <a:srgbClr val="00A2FF"/>
                </a:solidFill>
                <a:latin typeface="Arial"/>
                <a:cs typeface="Arial"/>
              </a:rPr>
              <a:t> </a:t>
            </a:r>
            <a:r>
              <a:rPr dirty="0" sz="3050" spc="-10">
                <a:solidFill>
                  <a:srgbClr val="00A2FF"/>
                </a:solidFill>
                <a:latin typeface="Arial"/>
                <a:cs typeface="Arial"/>
              </a:rPr>
              <a:t>layers</a:t>
            </a:r>
            <a:endParaRPr sz="3050">
              <a:latin typeface="Arial"/>
              <a:cs typeface="Arial"/>
            </a:endParaRPr>
          </a:p>
          <a:p>
            <a:pPr marL="407034" indent="-344170">
              <a:lnSpc>
                <a:spcPct val="100000"/>
              </a:lnSpc>
              <a:spcBef>
                <a:spcPts val="300"/>
              </a:spcBef>
              <a:buSzPct val="144262"/>
              <a:buChar char="•"/>
              <a:tabLst>
                <a:tab pos="407670" algn="l"/>
              </a:tabLst>
            </a:pPr>
            <a:r>
              <a:rPr dirty="0" sz="3050">
                <a:solidFill>
                  <a:srgbClr val="16E7CF"/>
                </a:solidFill>
                <a:latin typeface="Arial"/>
                <a:cs typeface="Arial"/>
              </a:rPr>
              <a:t>Increase</a:t>
            </a:r>
            <a:r>
              <a:rPr dirty="0" sz="3050" spc="-12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3050" spc="195">
                <a:solidFill>
                  <a:srgbClr val="16E7CF"/>
                </a:solidFill>
                <a:latin typeface="Arial"/>
                <a:cs typeface="Arial"/>
              </a:rPr>
              <a:t>the</a:t>
            </a:r>
            <a:r>
              <a:rPr dirty="0" sz="3050" spc="-12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3050" spc="140">
                <a:solidFill>
                  <a:srgbClr val="16E7CF"/>
                </a:solidFill>
                <a:latin typeface="Arial"/>
                <a:cs typeface="Arial"/>
              </a:rPr>
              <a:t>number</a:t>
            </a:r>
            <a:r>
              <a:rPr dirty="0" sz="3050" spc="-12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3050" spc="240">
                <a:solidFill>
                  <a:srgbClr val="16E7CF"/>
                </a:solidFill>
                <a:latin typeface="Arial"/>
                <a:cs typeface="Arial"/>
              </a:rPr>
              <a:t>of</a:t>
            </a:r>
            <a:r>
              <a:rPr dirty="0" sz="3050" spc="-12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3050" spc="120">
                <a:solidFill>
                  <a:srgbClr val="16E7CF"/>
                </a:solidFill>
                <a:latin typeface="Arial"/>
                <a:cs typeface="Arial"/>
              </a:rPr>
              <a:t>hidden</a:t>
            </a:r>
            <a:r>
              <a:rPr dirty="0" sz="3050" spc="-12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3050" spc="95">
                <a:solidFill>
                  <a:srgbClr val="16E7CF"/>
                </a:solidFill>
                <a:latin typeface="Arial"/>
                <a:cs typeface="Arial"/>
              </a:rPr>
              <a:t>units</a:t>
            </a:r>
            <a:endParaRPr sz="305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1224223" y="2209330"/>
            <a:ext cx="8388350" cy="6513830"/>
            <a:chOff x="11224223" y="2209330"/>
            <a:chExt cx="8388350" cy="6513830"/>
          </a:xfrm>
        </p:grpSpPr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24223" y="2209330"/>
              <a:ext cx="8387953" cy="6513624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2254108" y="2959860"/>
              <a:ext cx="6328410" cy="2209165"/>
            </a:xfrm>
            <a:custGeom>
              <a:avLst/>
              <a:gdLst/>
              <a:ahLst/>
              <a:cxnLst/>
              <a:rect l="l" t="t" r="r" b="b"/>
              <a:pathLst>
                <a:path w="6328409" h="2209165">
                  <a:moveTo>
                    <a:pt x="0" y="0"/>
                  </a:moveTo>
                  <a:lnTo>
                    <a:pt x="6328045" y="0"/>
                  </a:lnTo>
                  <a:lnTo>
                    <a:pt x="6328045" y="2208658"/>
                  </a:lnTo>
                  <a:lnTo>
                    <a:pt x="0" y="2208658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7741218" y="3584619"/>
              <a:ext cx="683895" cy="294005"/>
            </a:xfrm>
            <a:custGeom>
              <a:avLst/>
              <a:gdLst/>
              <a:ahLst/>
              <a:cxnLst/>
              <a:rect l="l" t="t" r="r" b="b"/>
              <a:pathLst>
                <a:path w="683894" h="294004">
                  <a:moveTo>
                    <a:pt x="0" y="0"/>
                  </a:moveTo>
                  <a:lnTo>
                    <a:pt x="683288" y="0"/>
                  </a:lnTo>
                  <a:lnTo>
                    <a:pt x="683288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2263060" y="3285007"/>
              <a:ext cx="1477010" cy="294005"/>
            </a:xfrm>
            <a:custGeom>
              <a:avLst/>
              <a:gdLst/>
              <a:ahLst/>
              <a:cxnLst/>
              <a:rect l="l" t="t" r="r" b="b"/>
              <a:pathLst>
                <a:path w="1477009" h="294004">
                  <a:moveTo>
                    <a:pt x="0" y="0"/>
                  </a:moveTo>
                  <a:lnTo>
                    <a:pt x="1476765" y="0"/>
                  </a:lnTo>
                  <a:lnTo>
                    <a:pt x="1476765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3405685" y="6402943"/>
              <a:ext cx="5857875" cy="294005"/>
            </a:xfrm>
            <a:custGeom>
              <a:avLst/>
              <a:gdLst/>
              <a:ahLst/>
              <a:cxnLst/>
              <a:rect l="l" t="t" r="r" b="b"/>
              <a:pathLst>
                <a:path w="5857875" h="294004">
                  <a:moveTo>
                    <a:pt x="0" y="0"/>
                  </a:moveTo>
                  <a:lnTo>
                    <a:pt x="5857619" y="0"/>
                  </a:lnTo>
                  <a:lnTo>
                    <a:pt x="5857619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1706596" y="7696954"/>
              <a:ext cx="1791970" cy="294005"/>
            </a:xfrm>
            <a:custGeom>
              <a:avLst/>
              <a:gdLst/>
              <a:ahLst/>
              <a:cxnLst/>
              <a:rect l="l" t="t" r="r" b="b"/>
              <a:pathLst>
                <a:path w="1791969" h="294004">
                  <a:moveTo>
                    <a:pt x="0" y="0"/>
                  </a:moveTo>
                  <a:lnTo>
                    <a:pt x="1791823" y="0"/>
                  </a:lnTo>
                  <a:lnTo>
                    <a:pt x="1791823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EF5F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5635712" y="6721707"/>
              <a:ext cx="1397635" cy="294005"/>
            </a:xfrm>
            <a:custGeom>
              <a:avLst/>
              <a:gdLst/>
              <a:ahLst/>
              <a:cxnLst/>
              <a:rect l="l" t="t" r="r" b="b"/>
              <a:pathLst>
                <a:path w="1397634" h="294004">
                  <a:moveTo>
                    <a:pt x="0" y="0"/>
                  </a:moveTo>
                  <a:lnTo>
                    <a:pt x="1397583" y="0"/>
                  </a:lnTo>
                  <a:lnTo>
                    <a:pt x="1397583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7466473" y="2965064"/>
              <a:ext cx="683895" cy="294005"/>
            </a:xfrm>
            <a:custGeom>
              <a:avLst/>
              <a:gdLst/>
              <a:ahLst/>
              <a:cxnLst/>
              <a:rect l="l" t="t" r="r" b="b"/>
              <a:pathLst>
                <a:path w="683894" h="294004">
                  <a:moveTo>
                    <a:pt x="0" y="0"/>
                  </a:moveTo>
                  <a:lnTo>
                    <a:pt x="683288" y="0"/>
                  </a:lnTo>
                  <a:lnTo>
                    <a:pt x="683288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5232488" y="4201764"/>
              <a:ext cx="662940" cy="294005"/>
            </a:xfrm>
            <a:custGeom>
              <a:avLst/>
              <a:gdLst/>
              <a:ahLst/>
              <a:cxnLst/>
              <a:rect l="l" t="t" r="r" b="b"/>
              <a:pathLst>
                <a:path w="662940" h="294004">
                  <a:moveTo>
                    <a:pt x="0" y="0"/>
                  </a:moveTo>
                  <a:lnTo>
                    <a:pt x="662346" y="0"/>
                  </a:lnTo>
                  <a:lnTo>
                    <a:pt x="662346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5222017" y="3584619"/>
              <a:ext cx="683895" cy="294005"/>
            </a:xfrm>
            <a:custGeom>
              <a:avLst/>
              <a:gdLst/>
              <a:ahLst/>
              <a:cxnLst/>
              <a:rect l="l" t="t" r="r" b="b"/>
              <a:pathLst>
                <a:path w="683894" h="294004">
                  <a:moveTo>
                    <a:pt x="0" y="0"/>
                  </a:moveTo>
                  <a:lnTo>
                    <a:pt x="683288" y="0"/>
                  </a:lnTo>
                  <a:lnTo>
                    <a:pt x="683288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14605472" y="8841121"/>
            <a:ext cx="199008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70">
                <a:solidFill>
                  <a:srgbClr val="FFFFFF"/>
                </a:solidFill>
                <a:latin typeface="Arial"/>
                <a:cs typeface="Arial"/>
              </a:rPr>
              <a:t>Larger</a:t>
            </a:r>
            <a:r>
              <a:rPr dirty="0" sz="245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14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245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907133" y="9704302"/>
            <a:ext cx="40868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(because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you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can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alter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each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25" b="1">
                <a:solidFill>
                  <a:srgbClr val="FFFFFF"/>
                </a:solidFill>
                <a:latin typeface="Bradley Hand"/>
                <a:cs typeface="Bradley Hand"/>
              </a:rPr>
              <a:t>of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835041" y="10062407"/>
            <a:ext cx="42310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these,</a:t>
            </a:r>
            <a:r>
              <a:rPr dirty="0" sz="2450" spc="-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they’re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u="sng" sz="245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"/>
                <a:cs typeface="Bradley Hand"/>
              </a:rPr>
              <a:t>hyper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parameters)</a:t>
            </a:r>
            <a:endParaRPr sz="2450">
              <a:latin typeface="Bradley Hand"/>
              <a:cs typeface="Bradley Hand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7135838" y="3844491"/>
            <a:ext cx="3748404" cy="100965"/>
            <a:chOff x="7135838" y="3844491"/>
            <a:chExt cx="3748404" cy="100965"/>
          </a:xfrm>
        </p:grpSpPr>
        <p:sp>
          <p:nvSpPr>
            <p:cNvPr id="25" name="object 25" descr=""/>
            <p:cNvSpPr/>
            <p:nvPr/>
          </p:nvSpPr>
          <p:spPr>
            <a:xfrm>
              <a:off x="7135838" y="3894751"/>
              <a:ext cx="3658235" cy="0"/>
            </a:xfrm>
            <a:custGeom>
              <a:avLst/>
              <a:gdLst/>
              <a:ahLst/>
              <a:cxnLst/>
              <a:rect l="l" t="t" r="r" b="b"/>
              <a:pathLst>
                <a:path w="3658234" h="0">
                  <a:moveTo>
                    <a:pt x="0" y="0"/>
                  </a:moveTo>
                  <a:lnTo>
                    <a:pt x="3647638" y="0"/>
                  </a:lnTo>
                  <a:lnTo>
                    <a:pt x="365810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783472" y="384449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0106" y="185385"/>
            <a:ext cx="10155555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220"/>
              <a:t>Improving</a:t>
            </a:r>
            <a:r>
              <a:rPr dirty="0" spc="-969"/>
              <a:t> </a:t>
            </a:r>
            <a:r>
              <a:rPr dirty="0" spc="-60"/>
              <a:t>a</a:t>
            </a:r>
            <a:r>
              <a:rPr dirty="0" spc="-965"/>
              <a:t> </a:t>
            </a:r>
            <a:r>
              <a:rPr dirty="0" spc="285"/>
              <a:t>model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4567358" y="1552505"/>
            <a:ext cx="3395979" cy="463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30"/>
              </a:lnSpc>
            </a:pPr>
            <a:r>
              <a:rPr dirty="0" baseline="-2267" sz="3675" b="1">
                <a:solidFill>
                  <a:srgbClr val="FFFFFF"/>
                </a:solidFill>
                <a:latin typeface="Bradley Hand"/>
                <a:cs typeface="Bradley Hand"/>
              </a:rPr>
              <a:t>(from</a:t>
            </a:r>
            <a:r>
              <a:rPr dirty="0" baseline="-2267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1133" sz="3675" b="1">
                <a:solidFill>
                  <a:srgbClr val="FFFFFF"/>
                </a:solidFill>
                <a:latin typeface="Bradley Hand"/>
                <a:cs typeface="Bradley Hand"/>
              </a:rPr>
              <a:t>a</a:t>
            </a:r>
            <a:r>
              <a:rPr dirty="0" baseline="-1133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data</a:t>
            </a:r>
            <a:r>
              <a:rPr dirty="0" sz="2450" spc="-4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spc="-15" b="1">
                <a:solidFill>
                  <a:srgbClr val="FFFFFF"/>
                </a:solidFill>
                <a:latin typeface="Bradley Hand"/>
                <a:cs typeface="Bradley Hand"/>
              </a:rPr>
              <a:t>perspective)</a:t>
            </a:r>
            <a:endParaRPr baseline="1133" sz="3675">
              <a:latin typeface="Bradley Hand"/>
              <a:cs typeface="Bradley Hand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64374" y="2397832"/>
            <a:ext cx="18574385" cy="8014334"/>
            <a:chOff x="764374" y="2397832"/>
            <a:chExt cx="18574385" cy="8014334"/>
          </a:xfrm>
        </p:grpSpPr>
        <p:sp>
          <p:nvSpPr>
            <p:cNvPr id="5" name="object 5" descr=""/>
            <p:cNvSpPr/>
            <p:nvPr/>
          </p:nvSpPr>
          <p:spPr>
            <a:xfrm>
              <a:off x="764362" y="2397842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9287078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9287078" y="1602867"/>
                  </a:lnTo>
                  <a:lnTo>
                    <a:pt x="18574144" y="1602867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64362" y="4000709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9287078" y="0"/>
                  </a:lnTo>
                  <a:lnTo>
                    <a:pt x="0" y="0"/>
                  </a:lnTo>
                  <a:lnTo>
                    <a:pt x="0" y="1602854"/>
                  </a:lnTo>
                  <a:lnTo>
                    <a:pt x="9287078" y="1602854"/>
                  </a:lnTo>
                  <a:lnTo>
                    <a:pt x="18574144" y="1602854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64362" y="5603563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9287078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9287078" y="1602867"/>
                  </a:lnTo>
                  <a:lnTo>
                    <a:pt x="18574144" y="1602867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64362" y="7206430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9287078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9287078" y="1602867"/>
                  </a:lnTo>
                  <a:lnTo>
                    <a:pt x="18574144" y="1602867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64362" y="8809297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9287078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9287078" y="1602867"/>
                  </a:lnTo>
                  <a:lnTo>
                    <a:pt x="18574144" y="1602867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2505651" y="2585064"/>
            <a:ext cx="5804535" cy="1156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0580" marR="5080" indent="-818515">
              <a:lnSpc>
                <a:spcPct val="107500"/>
              </a:lnSpc>
              <a:spcBef>
                <a:spcPts val="100"/>
              </a:spcBef>
            </a:pPr>
            <a:r>
              <a:rPr dirty="0" sz="3450" spc="95" b="1">
                <a:latin typeface="Arial"/>
                <a:cs typeface="Arial"/>
              </a:rPr>
              <a:t>Method</a:t>
            </a:r>
            <a:r>
              <a:rPr dirty="0" sz="3450" spc="-195" b="1">
                <a:latin typeface="Arial"/>
                <a:cs typeface="Arial"/>
              </a:rPr>
              <a:t> </a:t>
            </a:r>
            <a:r>
              <a:rPr dirty="0" sz="3450" spc="185" b="1">
                <a:latin typeface="Arial"/>
                <a:cs typeface="Arial"/>
              </a:rPr>
              <a:t>to</a:t>
            </a:r>
            <a:r>
              <a:rPr dirty="0" sz="3450" spc="-190" b="1">
                <a:latin typeface="Arial"/>
                <a:cs typeface="Arial"/>
              </a:rPr>
              <a:t> </a:t>
            </a:r>
            <a:r>
              <a:rPr dirty="0" sz="3450" b="1">
                <a:latin typeface="Arial"/>
                <a:cs typeface="Arial"/>
              </a:rPr>
              <a:t>improve</a:t>
            </a:r>
            <a:r>
              <a:rPr dirty="0" sz="3450" spc="-190" b="1">
                <a:latin typeface="Arial"/>
                <a:cs typeface="Arial"/>
              </a:rPr>
              <a:t> </a:t>
            </a:r>
            <a:r>
              <a:rPr dirty="0" sz="3450" b="1">
                <a:latin typeface="Arial"/>
                <a:cs typeface="Arial"/>
              </a:rPr>
              <a:t>a</a:t>
            </a:r>
            <a:r>
              <a:rPr dirty="0" sz="3450" spc="-190" b="1">
                <a:latin typeface="Arial"/>
                <a:cs typeface="Arial"/>
              </a:rPr>
              <a:t> </a:t>
            </a:r>
            <a:r>
              <a:rPr dirty="0" sz="3450" spc="40" b="1">
                <a:latin typeface="Arial"/>
                <a:cs typeface="Arial"/>
              </a:rPr>
              <a:t>model </a:t>
            </a:r>
            <a:r>
              <a:rPr dirty="0" sz="3450" spc="45" b="1">
                <a:latin typeface="Arial"/>
                <a:cs typeface="Arial"/>
              </a:rPr>
              <a:t>(reduce</a:t>
            </a:r>
            <a:r>
              <a:rPr dirty="0" sz="3450" spc="-220" b="1">
                <a:latin typeface="Arial"/>
                <a:cs typeface="Arial"/>
              </a:rPr>
              <a:t> </a:t>
            </a:r>
            <a:r>
              <a:rPr dirty="0" sz="3450" spc="155" b="1">
                <a:latin typeface="Arial"/>
                <a:cs typeface="Arial"/>
              </a:rPr>
              <a:t>over[tting)</a:t>
            </a:r>
            <a:endParaRPr sz="34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912393" y="2905472"/>
            <a:ext cx="3565525" cy="553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145" b="1">
                <a:latin typeface="Arial"/>
                <a:cs typeface="Arial"/>
              </a:rPr>
              <a:t>What</a:t>
            </a:r>
            <a:r>
              <a:rPr dirty="0" sz="3450" spc="-215" b="1">
                <a:latin typeface="Arial"/>
                <a:cs typeface="Arial"/>
              </a:rPr>
              <a:t> </a:t>
            </a:r>
            <a:r>
              <a:rPr dirty="0" sz="3450" b="1">
                <a:latin typeface="Arial"/>
                <a:cs typeface="Arial"/>
              </a:rPr>
              <a:t>does</a:t>
            </a:r>
            <a:r>
              <a:rPr dirty="0" sz="3450" spc="-215" b="1">
                <a:latin typeface="Arial"/>
                <a:cs typeface="Arial"/>
              </a:rPr>
              <a:t> </a:t>
            </a:r>
            <a:r>
              <a:rPr dirty="0" sz="3450" spc="135" b="1">
                <a:latin typeface="Arial"/>
                <a:cs typeface="Arial"/>
              </a:rPr>
              <a:t>it</a:t>
            </a:r>
            <a:r>
              <a:rPr dirty="0" sz="3450" spc="-215" b="1">
                <a:latin typeface="Arial"/>
                <a:cs typeface="Arial"/>
              </a:rPr>
              <a:t> </a:t>
            </a:r>
            <a:r>
              <a:rPr dirty="0" sz="3450" spc="-30" b="1">
                <a:latin typeface="Arial"/>
                <a:cs typeface="Arial"/>
              </a:rPr>
              <a:t>do?</a:t>
            </a:r>
            <a:endParaRPr sz="34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662664" y="4587036"/>
            <a:ext cx="14909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0">
                <a:latin typeface="Arial"/>
                <a:cs typeface="Arial"/>
              </a:rPr>
              <a:t>More</a:t>
            </a:r>
            <a:r>
              <a:rPr dirty="0" sz="2450" spc="-140">
                <a:latin typeface="Arial"/>
                <a:cs typeface="Arial"/>
              </a:rPr>
              <a:t> </a:t>
            </a:r>
            <a:r>
              <a:rPr dirty="0" sz="2450" spc="70">
                <a:latin typeface="Arial"/>
                <a:cs typeface="Arial"/>
              </a:rPr>
              <a:t>data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170160" y="4252407"/>
            <a:ext cx="9050020" cy="108966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065" marR="5080">
              <a:lnSpc>
                <a:spcPct val="101600"/>
              </a:lnSpc>
              <a:spcBef>
                <a:spcPts val="65"/>
              </a:spcBef>
            </a:pPr>
            <a:r>
              <a:rPr dirty="0" sz="2300">
                <a:latin typeface="Helvetica Neue"/>
                <a:cs typeface="Helvetica Neue"/>
              </a:rPr>
              <a:t>Gives a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model more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of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a chance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to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learn patterns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between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 spc="-10">
                <a:latin typeface="Helvetica Neue"/>
                <a:cs typeface="Helvetica Neue"/>
              </a:rPr>
              <a:t>samples </a:t>
            </a:r>
            <a:r>
              <a:rPr dirty="0" sz="2300">
                <a:latin typeface="Helvetica Neue"/>
                <a:cs typeface="Helvetica Neue"/>
              </a:rPr>
              <a:t>(e.g.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if a model is performing poorly on images of pizza, show it </a:t>
            </a:r>
            <a:r>
              <a:rPr dirty="0" sz="2300" spc="-20">
                <a:latin typeface="Helvetica Neue"/>
                <a:cs typeface="Helvetica Neue"/>
              </a:rPr>
              <a:t>more </a:t>
            </a:r>
            <a:r>
              <a:rPr dirty="0" sz="2300">
                <a:latin typeface="Helvetica Neue"/>
                <a:cs typeface="Helvetica Neue"/>
              </a:rPr>
              <a:t>images of </a:t>
            </a:r>
            <a:r>
              <a:rPr dirty="0" sz="2300" spc="-10">
                <a:latin typeface="Helvetica Neue"/>
                <a:cs typeface="Helvetica Neue"/>
              </a:rPr>
              <a:t>pizza).</a:t>
            </a:r>
            <a:endParaRPr sz="2300">
              <a:latin typeface="Helvetica Neue"/>
              <a:cs typeface="Helvetica Neue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997501" y="6189900"/>
            <a:ext cx="28213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65">
                <a:latin typeface="Arial"/>
                <a:cs typeface="Arial"/>
              </a:rPr>
              <a:t>Data</a:t>
            </a:r>
            <a:r>
              <a:rPr dirty="0" sz="2450" spc="-135">
                <a:latin typeface="Arial"/>
                <a:cs typeface="Arial"/>
              </a:rPr>
              <a:t> </a:t>
            </a:r>
            <a:r>
              <a:rPr dirty="0" sz="2450" spc="80">
                <a:latin typeface="Arial"/>
                <a:cs typeface="Arial"/>
              </a:rPr>
              <a:t>augmentation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172652" y="5677267"/>
            <a:ext cx="9044940" cy="144526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065" marR="5080">
              <a:lnSpc>
                <a:spcPct val="101600"/>
              </a:lnSpc>
              <a:spcBef>
                <a:spcPts val="65"/>
              </a:spcBef>
            </a:pPr>
            <a:r>
              <a:rPr dirty="0" sz="2300">
                <a:latin typeface="Helvetica Neue"/>
                <a:cs typeface="Helvetica Neue"/>
              </a:rPr>
              <a:t>Increase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the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diversity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of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your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training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dataset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without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collecting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 spc="-20">
                <a:latin typeface="Helvetica Neue"/>
                <a:cs typeface="Helvetica Neue"/>
              </a:rPr>
              <a:t>more </a:t>
            </a:r>
            <a:r>
              <a:rPr dirty="0" sz="2300">
                <a:latin typeface="Helvetica Neue"/>
                <a:cs typeface="Helvetica Neue"/>
              </a:rPr>
              <a:t>data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(e.g.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take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your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photos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of pizza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and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randomly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rotate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them </a:t>
            </a:r>
            <a:r>
              <a:rPr dirty="0" sz="2300" spc="-10">
                <a:latin typeface="Helvetica Neue"/>
                <a:cs typeface="Helvetica Neue"/>
              </a:rPr>
              <a:t>30°).</a:t>
            </a:r>
            <a:endParaRPr sz="2300">
              <a:latin typeface="Helvetica Neue"/>
              <a:cs typeface="Helvetica Neue"/>
            </a:endParaRPr>
          </a:p>
          <a:p>
            <a:pPr algn="ctr" marL="419734" marR="412115">
              <a:lnSpc>
                <a:spcPct val="101600"/>
              </a:lnSpc>
            </a:pPr>
            <a:r>
              <a:rPr dirty="0" sz="2300">
                <a:latin typeface="Helvetica Neue"/>
                <a:cs typeface="Helvetica Neue"/>
              </a:rPr>
              <a:t>Increased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diversity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forces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a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model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to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learn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more</a:t>
            </a:r>
            <a:r>
              <a:rPr dirty="0" sz="2300" spc="-10">
                <a:latin typeface="Helvetica Neue"/>
                <a:cs typeface="Helvetica Neue"/>
              </a:rPr>
              <a:t> generalisation patterns.</a:t>
            </a:r>
            <a:endParaRPr sz="2300">
              <a:latin typeface="Helvetica Neue"/>
              <a:cs typeface="Helvetica Neue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573609" y="7792763"/>
            <a:ext cx="16687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10">
                <a:latin typeface="Arial"/>
                <a:cs typeface="Arial"/>
              </a:rPr>
              <a:t>Better</a:t>
            </a:r>
            <a:r>
              <a:rPr dirty="0" sz="2450" spc="-135">
                <a:latin typeface="Arial"/>
                <a:cs typeface="Arial"/>
              </a:rPr>
              <a:t> </a:t>
            </a:r>
            <a:r>
              <a:rPr dirty="0" sz="2450" spc="70">
                <a:latin typeface="Arial"/>
                <a:cs typeface="Arial"/>
              </a:rPr>
              <a:t>data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0392101" y="7458136"/>
            <a:ext cx="8606155" cy="108966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700" marR="5080">
              <a:lnSpc>
                <a:spcPct val="101600"/>
              </a:lnSpc>
              <a:spcBef>
                <a:spcPts val="65"/>
              </a:spcBef>
            </a:pPr>
            <a:r>
              <a:rPr dirty="0" sz="2300">
                <a:latin typeface="Helvetica Neue"/>
                <a:cs typeface="Helvetica Neue"/>
              </a:rPr>
              <a:t>Not</a:t>
            </a:r>
            <a:r>
              <a:rPr dirty="0" sz="2300" spc="-2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all</a:t>
            </a:r>
            <a:r>
              <a:rPr dirty="0" sz="2300" spc="-2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data</a:t>
            </a:r>
            <a:r>
              <a:rPr dirty="0" sz="2300" spc="-2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samples</a:t>
            </a:r>
            <a:r>
              <a:rPr dirty="0" sz="2300" spc="-2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are</a:t>
            </a:r>
            <a:r>
              <a:rPr dirty="0" sz="2300" spc="-2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created</a:t>
            </a:r>
            <a:r>
              <a:rPr dirty="0" sz="2300" spc="-20">
                <a:latin typeface="Helvetica Neue"/>
                <a:cs typeface="Helvetica Neue"/>
              </a:rPr>
              <a:t> </a:t>
            </a:r>
            <a:r>
              <a:rPr dirty="0" sz="2300" spc="-10">
                <a:latin typeface="Helvetica Neue"/>
                <a:cs typeface="Helvetica Neue"/>
              </a:rPr>
              <a:t>equally.</a:t>
            </a:r>
            <a:r>
              <a:rPr dirty="0" sz="2300" spc="-2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Removing</a:t>
            </a:r>
            <a:r>
              <a:rPr dirty="0" sz="2300" spc="-2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poor</a:t>
            </a:r>
            <a:r>
              <a:rPr dirty="0" sz="2300" spc="-20">
                <a:latin typeface="Helvetica Neue"/>
                <a:cs typeface="Helvetica Neue"/>
              </a:rPr>
              <a:t> </a:t>
            </a:r>
            <a:r>
              <a:rPr dirty="0" sz="2300" spc="-10">
                <a:latin typeface="Helvetica Neue"/>
                <a:cs typeface="Helvetica Neue"/>
              </a:rPr>
              <a:t>samples </a:t>
            </a:r>
            <a:r>
              <a:rPr dirty="0" sz="2300">
                <a:latin typeface="Helvetica Neue"/>
                <a:cs typeface="Helvetica Neue"/>
              </a:rPr>
              <a:t>from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or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adding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better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samples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to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your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dataset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can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improve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 spc="-20">
                <a:latin typeface="Helvetica Neue"/>
                <a:cs typeface="Helvetica Neue"/>
              </a:rPr>
              <a:t>your </a:t>
            </a:r>
            <a:r>
              <a:rPr dirty="0" sz="2300" spc="-10">
                <a:latin typeface="Helvetica Neue"/>
                <a:cs typeface="Helvetica Neue"/>
              </a:rPr>
              <a:t>model’s</a:t>
            </a:r>
            <a:r>
              <a:rPr dirty="0" sz="2300" spc="-114">
                <a:latin typeface="Helvetica Neue"/>
                <a:cs typeface="Helvetica Neue"/>
              </a:rPr>
              <a:t> </a:t>
            </a:r>
            <a:r>
              <a:rPr dirty="0" sz="2300" spc="-10">
                <a:latin typeface="Helvetica Neue"/>
                <a:cs typeface="Helvetica Neue"/>
              </a:rPr>
              <a:t>performance.</a:t>
            </a:r>
            <a:endParaRPr sz="2300">
              <a:latin typeface="Helvetica Neue"/>
              <a:cs typeface="Helvetica Neue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901378" y="9395628"/>
            <a:ext cx="30130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35">
                <a:latin typeface="Arial"/>
                <a:cs typeface="Arial"/>
              </a:rPr>
              <a:t>Use</a:t>
            </a:r>
            <a:r>
              <a:rPr dirty="0" sz="2450" spc="-114">
                <a:latin typeface="Arial"/>
                <a:cs typeface="Arial"/>
              </a:rPr>
              <a:t> </a:t>
            </a:r>
            <a:r>
              <a:rPr dirty="0" sz="2450" spc="80">
                <a:latin typeface="Arial"/>
                <a:cs typeface="Arial"/>
              </a:rPr>
              <a:t>transfer</a:t>
            </a:r>
            <a:r>
              <a:rPr dirty="0" sz="2450" spc="-110">
                <a:latin typeface="Arial"/>
                <a:cs typeface="Arial"/>
              </a:rPr>
              <a:t> </a:t>
            </a:r>
            <a:r>
              <a:rPr dirty="0" sz="2450" spc="-10">
                <a:latin typeface="Arial"/>
                <a:cs typeface="Arial"/>
              </a:rPr>
              <a:t>learning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152862" y="9061000"/>
            <a:ext cx="9084310" cy="108966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700" marR="5080">
              <a:lnSpc>
                <a:spcPct val="101600"/>
              </a:lnSpc>
              <a:spcBef>
                <a:spcPts val="65"/>
              </a:spcBef>
            </a:pPr>
            <a:r>
              <a:rPr dirty="0" sz="2300" spc="-35">
                <a:latin typeface="Helvetica Neue"/>
                <a:cs typeface="Helvetica Neue"/>
              </a:rPr>
              <a:t>Take</a:t>
            </a:r>
            <a:r>
              <a:rPr dirty="0" sz="2300" spc="-2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a</a:t>
            </a:r>
            <a:r>
              <a:rPr dirty="0" sz="2300" spc="-20">
                <a:latin typeface="Helvetica Neue"/>
                <a:cs typeface="Helvetica Neue"/>
              </a:rPr>
              <a:t> </a:t>
            </a:r>
            <a:r>
              <a:rPr dirty="0" sz="2300" spc="-10">
                <a:latin typeface="Helvetica Neue"/>
                <a:cs typeface="Helvetica Neue"/>
              </a:rPr>
              <a:t>model’s</a:t>
            </a:r>
            <a:r>
              <a:rPr dirty="0" sz="2300" spc="-25">
                <a:latin typeface="Helvetica Neue"/>
                <a:cs typeface="Helvetica Neue"/>
              </a:rPr>
              <a:t> </a:t>
            </a:r>
            <a:r>
              <a:rPr dirty="0" sz="2300" spc="-20">
                <a:latin typeface="Helvetica Neue"/>
                <a:cs typeface="Helvetica Neue"/>
              </a:rPr>
              <a:t>pre-</a:t>
            </a:r>
            <a:r>
              <a:rPr dirty="0" sz="2300">
                <a:latin typeface="Helvetica Neue"/>
                <a:cs typeface="Helvetica Neue"/>
              </a:rPr>
              <a:t>learned</a:t>
            </a:r>
            <a:r>
              <a:rPr dirty="0" sz="2300" spc="-2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patterns</a:t>
            </a:r>
            <a:r>
              <a:rPr dirty="0" sz="2300" spc="-2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from</a:t>
            </a:r>
            <a:r>
              <a:rPr dirty="0" sz="2300" spc="-2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one</a:t>
            </a:r>
            <a:r>
              <a:rPr dirty="0" sz="2300" spc="-2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problem</a:t>
            </a:r>
            <a:r>
              <a:rPr dirty="0" sz="2300" spc="-2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and</a:t>
            </a:r>
            <a:r>
              <a:rPr dirty="0" sz="2300" spc="-20">
                <a:latin typeface="Helvetica Neue"/>
                <a:cs typeface="Helvetica Neue"/>
              </a:rPr>
              <a:t> </a:t>
            </a:r>
            <a:r>
              <a:rPr dirty="0" sz="2300" spc="-10">
                <a:latin typeface="Helvetica Neue"/>
                <a:cs typeface="Helvetica Neue"/>
              </a:rPr>
              <a:t>tweak </a:t>
            </a:r>
            <a:r>
              <a:rPr dirty="0" sz="2300">
                <a:latin typeface="Helvetica Neue"/>
                <a:cs typeface="Helvetica Neue"/>
              </a:rPr>
              <a:t>them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to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suit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your own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problem.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For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example, take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a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model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trained </a:t>
            </a:r>
            <a:r>
              <a:rPr dirty="0" sz="2300" spc="-25">
                <a:latin typeface="Helvetica Neue"/>
                <a:cs typeface="Helvetica Neue"/>
              </a:rPr>
              <a:t>on </a:t>
            </a:r>
            <a:r>
              <a:rPr dirty="0" sz="2300">
                <a:latin typeface="Helvetica Neue"/>
                <a:cs typeface="Helvetica Neue"/>
              </a:rPr>
              <a:t>pictures</a:t>
            </a:r>
            <a:r>
              <a:rPr dirty="0" sz="2300" spc="-2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of</a:t>
            </a:r>
            <a:r>
              <a:rPr dirty="0" sz="2300" spc="-2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cars</a:t>
            </a:r>
            <a:r>
              <a:rPr dirty="0" sz="2300" spc="-2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to</a:t>
            </a:r>
            <a:r>
              <a:rPr dirty="0" sz="2300" spc="-2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recognise</a:t>
            </a:r>
            <a:r>
              <a:rPr dirty="0" sz="2300" spc="-2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pictures</a:t>
            </a:r>
            <a:r>
              <a:rPr dirty="0" sz="2300" spc="-2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of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 spc="-10">
                <a:latin typeface="Helvetica Neue"/>
                <a:cs typeface="Helvetica Neue"/>
              </a:rPr>
              <a:t>trucks.</a:t>
            </a:r>
            <a:endParaRPr sz="230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57923" rIns="0" bIns="0" rtlCol="0" vert="horz">
            <a:spAutoFit/>
          </a:bodyPr>
          <a:lstStyle/>
          <a:p>
            <a:pPr marL="1938020">
              <a:lnSpc>
                <a:spcPct val="100000"/>
              </a:lnSpc>
              <a:spcBef>
                <a:spcPts val="130"/>
              </a:spcBef>
            </a:pPr>
            <a:r>
              <a:rPr dirty="0" spc="430"/>
              <a:t>What</a:t>
            </a:r>
            <a:r>
              <a:rPr dirty="0" spc="-980"/>
              <a:t> </a:t>
            </a:r>
            <a:r>
              <a:rPr dirty="0" spc="-135"/>
              <a:t>is</a:t>
            </a:r>
            <a:r>
              <a:rPr dirty="0" spc="-980"/>
              <a:t> </a:t>
            </a:r>
            <a:r>
              <a:rPr dirty="0" spc="305"/>
              <a:t>data</a:t>
            </a:r>
            <a:r>
              <a:rPr dirty="0" spc="-975"/>
              <a:t> </a:t>
            </a:r>
            <a:r>
              <a:rPr dirty="0" spc="200"/>
              <a:t>augmentation?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8939" y="3942419"/>
            <a:ext cx="3664809" cy="366480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513521" y="7896590"/>
            <a:ext cx="1677670" cy="553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-10" b="1">
                <a:solidFill>
                  <a:srgbClr val="FFFFFF"/>
                </a:solidFill>
                <a:latin typeface="Arial"/>
                <a:cs typeface="Arial"/>
              </a:rPr>
              <a:t>Original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32743" y="3942419"/>
            <a:ext cx="3664809" cy="366480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144846" y="7896590"/>
            <a:ext cx="1440815" cy="553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50" b="1">
                <a:solidFill>
                  <a:srgbClr val="FFFFFF"/>
                </a:solidFill>
                <a:latin typeface="Arial"/>
                <a:cs typeface="Arial"/>
              </a:rPr>
              <a:t>Rotate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06546" y="3942419"/>
            <a:ext cx="3664809" cy="366480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1725560" y="7896590"/>
            <a:ext cx="1026794" cy="553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-10" b="1">
                <a:solidFill>
                  <a:srgbClr val="FFFFFF"/>
                </a:solidFill>
                <a:latin typeface="Arial"/>
                <a:cs typeface="Arial"/>
              </a:rPr>
              <a:t>Shift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80345" y="3942419"/>
            <a:ext cx="3664809" cy="3664809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5980184" y="7896590"/>
            <a:ext cx="1265555" cy="553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60" b="1">
                <a:solidFill>
                  <a:srgbClr val="FFFFFF"/>
                </a:solidFill>
                <a:latin typeface="Arial"/>
                <a:cs typeface="Arial"/>
              </a:rPr>
              <a:t>Zoom</a:t>
            </a:r>
            <a:endParaRPr sz="34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265688" y="2811172"/>
            <a:ext cx="11572875" cy="5156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Looking</a:t>
            </a:r>
            <a:r>
              <a:rPr dirty="0" sz="32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5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32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32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dirty="0" sz="32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r>
              <a:rPr dirty="0" sz="32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22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dirty="0" sz="32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32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265">
                <a:solidFill>
                  <a:srgbClr val="FFFFFF"/>
                </a:solidFill>
                <a:latin typeface="Arial"/>
                <a:cs typeface="Arial"/>
              </a:rPr>
              <a:t>di;erent</a:t>
            </a:r>
            <a:r>
              <a:rPr dirty="0" sz="32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45">
                <a:solidFill>
                  <a:srgbClr val="FFFFFF"/>
                </a:solidFill>
                <a:latin typeface="Arial"/>
                <a:cs typeface="Arial"/>
              </a:rPr>
              <a:t>perspective(s)*.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06105" y="10699800"/>
            <a:ext cx="1869249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dirty="0" sz="2300" b="1">
                <a:solidFill>
                  <a:srgbClr val="FFFFFF"/>
                </a:solidFill>
                <a:latin typeface="Arial"/>
                <a:cs typeface="Arial"/>
              </a:rPr>
              <a:t>Note:</a:t>
            </a:r>
            <a:r>
              <a:rPr dirty="0" sz="23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dirty="0" sz="23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85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190">
                <a:solidFill>
                  <a:srgbClr val="FFFFFF"/>
                </a:solidFill>
                <a:latin typeface="Arial"/>
                <a:cs typeface="Arial"/>
              </a:rPr>
              <a:t>di;erent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kinds</a:t>
            </a:r>
            <a:r>
              <a:rPr dirty="0" sz="23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15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Arial"/>
                <a:cs typeface="Arial"/>
              </a:rPr>
              <a:t>augmentation</a:t>
            </a:r>
            <a:r>
              <a:rPr dirty="0" sz="23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such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90">
                <a:solidFill>
                  <a:srgbClr val="FFFFFF"/>
                </a:solidFill>
                <a:latin typeface="Arial"/>
                <a:cs typeface="Arial"/>
              </a:rPr>
              <a:t>as,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Arial"/>
                <a:cs typeface="Arial"/>
              </a:rPr>
              <a:t>cropping,</a:t>
            </a:r>
            <a:r>
              <a:rPr dirty="0" sz="23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replacing,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shearing.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23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slide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Arial"/>
                <a:cs typeface="Arial"/>
              </a:rPr>
              <a:t>demonstrates</a:t>
            </a:r>
            <a:r>
              <a:rPr dirty="0" sz="23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20">
                <a:solidFill>
                  <a:srgbClr val="FFFFFF"/>
                </a:solidFill>
                <a:latin typeface="Arial"/>
                <a:cs typeface="Arial"/>
              </a:rPr>
              <a:t>few.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4444" y="70600"/>
            <a:ext cx="17661890" cy="2136775"/>
          </a:xfrm>
          <a:prstGeom prst="rect"/>
        </p:spPr>
        <p:txBody>
          <a:bodyPr wrap="square" lIns="0" tIns="170815" rIns="0" bIns="0" rtlCol="0" vert="horz">
            <a:spAutoFit/>
          </a:bodyPr>
          <a:lstStyle/>
          <a:p>
            <a:pPr marL="12700" marR="10795" indent="1859914">
              <a:lnSpc>
                <a:spcPts val="7720"/>
              </a:lnSpc>
              <a:spcBef>
                <a:spcPts val="1345"/>
              </a:spcBef>
            </a:pPr>
            <a:r>
              <a:rPr dirty="0" sz="7400"/>
              <a:t>Popular</a:t>
            </a:r>
            <a:r>
              <a:rPr dirty="0" sz="7400" spc="-750"/>
              <a:t> </a:t>
            </a:r>
            <a:r>
              <a:rPr dirty="0" sz="7400" spc="195"/>
              <a:t>&amp;</a:t>
            </a:r>
            <a:r>
              <a:rPr dirty="0" sz="7400" spc="-750"/>
              <a:t> </a:t>
            </a:r>
            <a:r>
              <a:rPr dirty="0" sz="7400" spc="110"/>
              <a:t>useful</a:t>
            </a:r>
            <a:r>
              <a:rPr dirty="0" sz="7400" spc="-750"/>
              <a:t> </a:t>
            </a:r>
            <a:r>
              <a:rPr dirty="0" sz="7400" spc="340"/>
              <a:t>computer</a:t>
            </a:r>
            <a:r>
              <a:rPr dirty="0" sz="7400" spc="-745"/>
              <a:t> </a:t>
            </a:r>
            <a:r>
              <a:rPr dirty="0" sz="7400" spc="-10"/>
              <a:t>vision </a:t>
            </a:r>
            <a:r>
              <a:rPr dirty="0" sz="7400" spc="145"/>
              <a:t>architectures:</a:t>
            </a:r>
            <a:r>
              <a:rPr dirty="0" sz="7400" spc="-740"/>
              <a:t> </a:t>
            </a:r>
            <a:r>
              <a:rPr dirty="0" sz="7400" spc="-40"/>
              <a:t>see</a:t>
            </a:r>
            <a:r>
              <a:rPr dirty="0" sz="7400" spc="-740"/>
              <a:t> </a:t>
            </a:r>
            <a:r>
              <a:rPr dirty="0" u="sng" sz="7400" spc="-120"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torchvision.models</a:t>
            </a:r>
            <a:endParaRPr sz="7400">
              <a:latin typeface="Andale Mono"/>
              <a:cs typeface="Andale Mono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764374" y="2471129"/>
            <a:ext cx="18574385" cy="8014334"/>
            <a:chOff x="764374" y="2471129"/>
            <a:chExt cx="18574385" cy="8014334"/>
          </a:xfrm>
        </p:grpSpPr>
        <p:sp>
          <p:nvSpPr>
            <p:cNvPr id="4" name="object 4" descr=""/>
            <p:cNvSpPr/>
            <p:nvPr/>
          </p:nvSpPr>
          <p:spPr>
            <a:xfrm>
              <a:off x="764362" y="2471133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18574144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18574144" y="1602867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64362" y="4074000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18574144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18574144" y="1602867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64362" y="5676868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18574144" y="0"/>
                  </a:lnTo>
                  <a:lnTo>
                    <a:pt x="0" y="0"/>
                  </a:lnTo>
                  <a:lnTo>
                    <a:pt x="0" y="1602854"/>
                  </a:lnTo>
                  <a:lnTo>
                    <a:pt x="18574144" y="1602854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64362" y="7279722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18574144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18574144" y="1602867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64362" y="8882589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18574144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18574144" y="1602867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258532" y="2978769"/>
            <a:ext cx="2726690" cy="553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60" b="1">
                <a:latin typeface="Arial"/>
                <a:cs typeface="Arial"/>
              </a:rPr>
              <a:t>Architecture</a:t>
            </a:r>
            <a:endParaRPr sz="34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830331" y="2658360"/>
            <a:ext cx="1646555" cy="1156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3055" marR="5080" indent="-300990">
              <a:lnSpc>
                <a:spcPct val="107500"/>
              </a:lnSpc>
              <a:spcBef>
                <a:spcPts val="100"/>
              </a:spcBef>
            </a:pPr>
            <a:r>
              <a:rPr dirty="0" sz="3450" spc="-50" b="1">
                <a:latin typeface="Arial"/>
                <a:cs typeface="Arial"/>
              </a:rPr>
              <a:t>Release </a:t>
            </a:r>
            <a:r>
              <a:rPr dirty="0" sz="3450" spc="105" b="1">
                <a:latin typeface="Arial"/>
                <a:cs typeface="Arial"/>
              </a:rPr>
              <a:t>Date</a:t>
            </a:r>
            <a:endParaRPr sz="34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738637" y="2978769"/>
            <a:ext cx="11066145" cy="553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493770" algn="l"/>
                <a:tab pos="8431530" algn="l"/>
              </a:tabLst>
            </a:pPr>
            <a:r>
              <a:rPr dirty="0" sz="3450" spc="-10" b="1">
                <a:latin typeface="Arial"/>
                <a:cs typeface="Arial"/>
              </a:rPr>
              <a:t>Paper</a:t>
            </a:r>
            <a:r>
              <a:rPr dirty="0" sz="3450" b="1">
                <a:latin typeface="Arial"/>
                <a:cs typeface="Arial"/>
              </a:rPr>
              <a:t>	</a:t>
            </a:r>
            <a:r>
              <a:rPr dirty="0" sz="3450" spc="-50" b="1">
                <a:latin typeface="Arial"/>
                <a:cs typeface="Arial"/>
              </a:rPr>
              <a:t>Use</a:t>
            </a:r>
            <a:r>
              <a:rPr dirty="0" sz="3450" spc="-220" b="1">
                <a:latin typeface="Arial"/>
                <a:cs typeface="Arial"/>
              </a:rPr>
              <a:t> </a:t>
            </a:r>
            <a:r>
              <a:rPr dirty="0" sz="3450" spc="-80" b="1">
                <a:latin typeface="Arial"/>
                <a:cs typeface="Arial"/>
              </a:rPr>
              <a:t>in</a:t>
            </a:r>
            <a:r>
              <a:rPr dirty="0" sz="3450" spc="-220" b="1">
                <a:latin typeface="Arial"/>
                <a:cs typeface="Arial"/>
              </a:rPr>
              <a:t> </a:t>
            </a:r>
            <a:r>
              <a:rPr dirty="0" sz="3450" spc="-10" b="1">
                <a:latin typeface="Arial"/>
                <a:cs typeface="Arial"/>
              </a:rPr>
              <a:t>PyTorch</a:t>
            </a:r>
            <a:r>
              <a:rPr dirty="0" sz="3450" b="1">
                <a:latin typeface="Arial"/>
                <a:cs typeface="Arial"/>
              </a:rPr>
              <a:t>	</a:t>
            </a:r>
            <a:r>
              <a:rPr dirty="0" sz="3450" spc="70" b="1">
                <a:latin typeface="Arial"/>
                <a:cs typeface="Arial"/>
              </a:rPr>
              <a:t>When</a:t>
            </a:r>
            <a:r>
              <a:rPr dirty="0" sz="3450" spc="-235" b="1">
                <a:latin typeface="Arial"/>
                <a:cs typeface="Arial"/>
              </a:rPr>
              <a:t> </a:t>
            </a:r>
            <a:r>
              <a:rPr dirty="0" sz="3450" spc="185" b="1">
                <a:latin typeface="Arial"/>
                <a:cs typeface="Arial"/>
              </a:rPr>
              <a:t>to</a:t>
            </a:r>
            <a:r>
              <a:rPr dirty="0" sz="3450" spc="-229" b="1">
                <a:latin typeface="Arial"/>
                <a:cs typeface="Arial"/>
              </a:rPr>
              <a:t> </a:t>
            </a:r>
            <a:r>
              <a:rPr dirty="0" sz="3450" spc="-25" b="1">
                <a:latin typeface="Arial"/>
                <a:cs typeface="Arial"/>
              </a:rPr>
              <a:t>use</a:t>
            </a:r>
            <a:endParaRPr sz="34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908924" y="4463333"/>
            <a:ext cx="2905125" cy="779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17550" marR="5080" indent="-705485">
              <a:lnSpc>
                <a:spcPct val="107500"/>
              </a:lnSpc>
              <a:spcBef>
                <a:spcPts val="100"/>
              </a:spcBef>
            </a:pPr>
            <a:r>
              <a:rPr dirty="0" u="heavy" sz="2300" spc="7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https://arxiv.org/abs/</a:t>
            </a:r>
            <a:r>
              <a:rPr dirty="0" sz="2300" spc="75">
                <a:latin typeface="Arial"/>
                <a:cs typeface="Arial"/>
              </a:rPr>
              <a:t> </a:t>
            </a:r>
            <a:r>
              <a:rPr dirty="0" u="heavy" sz="2300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1512.03385</a:t>
            </a:r>
            <a:endParaRPr sz="23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905962" y="4676939"/>
            <a:ext cx="3707129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-10">
                <a:latin typeface="Arial"/>
                <a:cs typeface="Arial"/>
              </a:rPr>
              <a:t>torchvision.models.resnet…</a:t>
            </a:r>
            <a:endParaRPr sz="2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5982529" y="4274857"/>
            <a:ext cx="2997200" cy="1156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7500"/>
              </a:lnSpc>
              <a:spcBef>
                <a:spcPts val="100"/>
              </a:spcBef>
            </a:pPr>
            <a:r>
              <a:rPr dirty="0" sz="2300" spc="90">
                <a:latin typeface="Arial"/>
                <a:cs typeface="Arial"/>
              </a:rPr>
              <a:t>A</a:t>
            </a:r>
            <a:r>
              <a:rPr dirty="0" sz="2300" spc="-125">
                <a:latin typeface="Arial"/>
                <a:cs typeface="Arial"/>
              </a:rPr>
              <a:t> </a:t>
            </a:r>
            <a:r>
              <a:rPr dirty="0" sz="2300" spc="125">
                <a:latin typeface="Arial"/>
                <a:cs typeface="Arial"/>
              </a:rPr>
              <a:t>good</a:t>
            </a:r>
            <a:r>
              <a:rPr dirty="0" sz="2300" spc="-120">
                <a:latin typeface="Arial"/>
                <a:cs typeface="Arial"/>
              </a:rPr>
              <a:t> </a:t>
            </a:r>
            <a:r>
              <a:rPr dirty="0" sz="2300" spc="70">
                <a:latin typeface="Arial"/>
                <a:cs typeface="Arial"/>
              </a:rPr>
              <a:t>backbone</a:t>
            </a:r>
            <a:r>
              <a:rPr dirty="0" sz="2300" spc="-120">
                <a:latin typeface="Arial"/>
                <a:cs typeface="Arial"/>
              </a:rPr>
              <a:t> </a:t>
            </a:r>
            <a:r>
              <a:rPr dirty="0" sz="2300" spc="105">
                <a:latin typeface="Arial"/>
                <a:cs typeface="Arial"/>
              </a:rPr>
              <a:t>for </a:t>
            </a:r>
            <a:r>
              <a:rPr dirty="0" sz="2300">
                <a:latin typeface="Arial"/>
                <a:cs typeface="Arial"/>
              </a:rPr>
              <a:t>many</a:t>
            </a:r>
            <a:r>
              <a:rPr dirty="0" sz="2300" spc="-55">
                <a:latin typeface="Arial"/>
                <a:cs typeface="Arial"/>
              </a:rPr>
              <a:t> </a:t>
            </a:r>
            <a:r>
              <a:rPr dirty="0" sz="2300" spc="110">
                <a:latin typeface="Arial"/>
                <a:cs typeface="Arial"/>
              </a:rPr>
              <a:t>computer</a:t>
            </a:r>
            <a:r>
              <a:rPr dirty="0" sz="2300" spc="-55">
                <a:latin typeface="Arial"/>
                <a:cs typeface="Arial"/>
              </a:rPr>
              <a:t> </a:t>
            </a:r>
            <a:r>
              <a:rPr dirty="0" sz="2300" spc="-10">
                <a:latin typeface="Arial"/>
                <a:cs typeface="Arial"/>
              </a:rPr>
              <a:t>vision </a:t>
            </a:r>
            <a:r>
              <a:rPr dirty="0" sz="2300" spc="60">
                <a:latin typeface="Arial"/>
                <a:cs typeface="Arial"/>
              </a:rPr>
              <a:t>problems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908924" y="6066197"/>
            <a:ext cx="2905125" cy="779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37870" marR="5080" indent="-725805">
              <a:lnSpc>
                <a:spcPct val="107500"/>
              </a:lnSpc>
              <a:spcBef>
                <a:spcPts val="100"/>
              </a:spcBef>
            </a:pPr>
            <a:r>
              <a:rPr dirty="0" u="heavy" sz="2300" spc="7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https://arxiv.org/abs/</a:t>
            </a:r>
            <a:r>
              <a:rPr dirty="0" sz="2300" spc="75">
                <a:latin typeface="Arial"/>
                <a:cs typeface="Arial"/>
              </a:rPr>
              <a:t> </a:t>
            </a:r>
            <a:r>
              <a:rPr dirty="0" u="heavy" sz="2300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1905.11946</a:t>
            </a:r>
            <a:endParaRPr sz="23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53993" y="6279803"/>
            <a:ext cx="441134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45">
                <a:latin typeface="Arial"/>
                <a:cs typeface="Arial"/>
              </a:rPr>
              <a:t>torchvision.models.ehcientnet…</a:t>
            </a:r>
            <a:endParaRPr sz="23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5764840" y="5877721"/>
            <a:ext cx="3432810" cy="1156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7500"/>
              </a:lnSpc>
              <a:spcBef>
                <a:spcPts val="100"/>
              </a:spcBef>
            </a:pPr>
            <a:r>
              <a:rPr dirty="0" sz="2300">
                <a:latin typeface="Arial"/>
                <a:cs typeface="Arial"/>
              </a:rPr>
              <a:t>Typically</a:t>
            </a:r>
            <a:r>
              <a:rPr dirty="0" sz="2300" spc="-75">
                <a:latin typeface="Arial"/>
                <a:cs typeface="Arial"/>
              </a:rPr>
              <a:t> </a:t>
            </a:r>
            <a:r>
              <a:rPr dirty="0" sz="2300" spc="85">
                <a:latin typeface="Arial"/>
                <a:cs typeface="Arial"/>
              </a:rPr>
              <a:t>now</a:t>
            </a:r>
            <a:r>
              <a:rPr dirty="0" sz="2300" spc="-75">
                <a:latin typeface="Arial"/>
                <a:cs typeface="Arial"/>
              </a:rPr>
              <a:t> </a:t>
            </a:r>
            <a:r>
              <a:rPr dirty="0" sz="2300" spc="145">
                <a:latin typeface="Arial"/>
                <a:cs typeface="Arial"/>
              </a:rPr>
              <a:t>better</a:t>
            </a:r>
            <a:r>
              <a:rPr dirty="0" sz="2300" spc="-75">
                <a:latin typeface="Arial"/>
                <a:cs typeface="Arial"/>
              </a:rPr>
              <a:t> </a:t>
            </a:r>
            <a:r>
              <a:rPr dirty="0" sz="2300" spc="55">
                <a:latin typeface="Arial"/>
                <a:cs typeface="Arial"/>
              </a:rPr>
              <a:t>than </a:t>
            </a:r>
            <a:r>
              <a:rPr dirty="0" sz="2300" spc="-25">
                <a:latin typeface="Arial"/>
                <a:cs typeface="Arial"/>
              </a:rPr>
              <a:t>ResNets</a:t>
            </a:r>
            <a:r>
              <a:rPr dirty="0" sz="2300" spc="-120">
                <a:latin typeface="Arial"/>
                <a:cs typeface="Arial"/>
              </a:rPr>
              <a:t> </a:t>
            </a:r>
            <a:r>
              <a:rPr dirty="0" sz="2300" spc="130">
                <a:latin typeface="Arial"/>
                <a:cs typeface="Arial"/>
              </a:rPr>
              <a:t>for</a:t>
            </a:r>
            <a:r>
              <a:rPr dirty="0" sz="2300" spc="-114">
                <a:latin typeface="Arial"/>
                <a:cs typeface="Arial"/>
              </a:rPr>
              <a:t> </a:t>
            </a:r>
            <a:r>
              <a:rPr dirty="0" sz="2300" spc="100">
                <a:latin typeface="Arial"/>
                <a:cs typeface="Arial"/>
              </a:rPr>
              <a:t>computer </a:t>
            </a:r>
            <a:r>
              <a:rPr dirty="0" sz="2300" spc="-10">
                <a:latin typeface="Arial"/>
                <a:cs typeface="Arial"/>
              </a:rPr>
              <a:t>vision</a:t>
            </a:r>
            <a:endParaRPr sz="23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910683" y="7669060"/>
            <a:ext cx="2905125" cy="779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37235" marR="5080" indent="-725170">
              <a:lnSpc>
                <a:spcPct val="107500"/>
              </a:lnSpc>
              <a:spcBef>
                <a:spcPts val="100"/>
              </a:spcBef>
            </a:pPr>
            <a:r>
              <a:rPr dirty="0" u="heavy" sz="2300" spc="7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https://arxiv.org/abs/</a:t>
            </a:r>
            <a:r>
              <a:rPr dirty="0" sz="2300" spc="75">
                <a:latin typeface="Arial"/>
                <a:cs typeface="Arial"/>
              </a:rPr>
              <a:t> </a:t>
            </a:r>
            <a:r>
              <a:rPr dirty="0" u="heavy" sz="2300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2010.11929</a:t>
            </a:r>
            <a:endParaRPr sz="23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1099610" y="7882666"/>
            <a:ext cx="3319779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-10">
                <a:latin typeface="Arial"/>
                <a:cs typeface="Arial"/>
              </a:rPr>
              <a:t>torchvision.models.vit_…</a:t>
            </a:r>
            <a:endParaRPr sz="23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5775395" y="7669060"/>
            <a:ext cx="3411854" cy="779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12140" marR="5080" indent="-600075">
              <a:lnSpc>
                <a:spcPct val="107500"/>
              </a:lnSpc>
              <a:spcBef>
                <a:spcPts val="100"/>
              </a:spcBef>
            </a:pPr>
            <a:r>
              <a:rPr dirty="0" sz="2300">
                <a:latin typeface="Arial"/>
                <a:cs typeface="Arial"/>
              </a:rPr>
              <a:t>Transformer</a:t>
            </a:r>
            <a:r>
              <a:rPr dirty="0" sz="2300" spc="385">
                <a:latin typeface="Arial"/>
                <a:cs typeface="Arial"/>
              </a:rPr>
              <a:t> </a:t>
            </a:r>
            <a:r>
              <a:rPr dirty="0" sz="2300" spc="70">
                <a:latin typeface="Arial"/>
                <a:cs typeface="Arial"/>
              </a:rPr>
              <a:t>architecture </a:t>
            </a:r>
            <a:r>
              <a:rPr dirty="0" sz="2300" spc="65">
                <a:latin typeface="Arial"/>
                <a:cs typeface="Arial"/>
              </a:rPr>
              <a:t>applied</a:t>
            </a:r>
            <a:r>
              <a:rPr dirty="0" sz="2300" spc="-125">
                <a:latin typeface="Arial"/>
                <a:cs typeface="Arial"/>
              </a:rPr>
              <a:t> </a:t>
            </a:r>
            <a:r>
              <a:rPr dirty="0" sz="2300" spc="185">
                <a:latin typeface="Arial"/>
                <a:cs typeface="Arial"/>
              </a:rPr>
              <a:t>to</a:t>
            </a:r>
            <a:r>
              <a:rPr dirty="0" sz="2300" spc="-125">
                <a:latin typeface="Arial"/>
                <a:cs typeface="Arial"/>
              </a:rPr>
              <a:t> </a:t>
            </a:r>
            <a:r>
              <a:rPr dirty="0" sz="2300" spc="-10">
                <a:latin typeface="Arial"/>
                <a:cs typeface="Arial"/>
              </a:rPr>
              <a:t>vision</a:t>
            </a:r>
            <a:endParaRPr sz="2300">
              <a:latin typeface="Arial"/>
              <a:cs typeface="Arial"/>
            </a:endParaRPr>
          </a:p>
        </p:txBody>
      </p:sp>
      <p:graphicFrame>
        <p:nvGraphicFramePr>
          <p:cNvPr id="21" name="object 21" descr=""/>
          <p:cNvGraphicFramePr>
            <a:graphicFrameLocks noGrp="1"/>
          </p:cNvGraphicFramePr>
          <p:nvPr/>
        </p:nvGraphicFramePr>
        <p:xfrm>
          <a:off x="859985" y="4310048"/>
          <a:ext cx="5165725" cy="5576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2560"/>
                <a:gridCol w="1193164"/>
              </a:tblGrid>
              <a:tr h="1366520">
                <a:tc>
                  <a:txBody>
                    <a:bodyPr/>
                    <a:lstStyle/>
                    <a:p>
                      <a:pPr marL="1035685" marR="1038860" indent="-438150">
                        <a:lnSpc>
                          <a:spcPct val="109400"/>
                        </a:lnSpc>
                        <a:spcBef>
                          <a:spcPts val="1035"/>
                        </a:spcBef>
                      </a:pPr>
                      <a:r>
                        <a:rPr dirty="0" sz="2450" spc="-10">
                          <a:latin typeface="Arial"/>
                          <a:cs typeface="Arial"/>
                        </a:rPr>
                        <a:t>ResNet</a:t>
                      </a:r>
                      <a:r>
                        <a:rPr dirty="0" sz="2450" spc="-1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(residual </a:t>
                      </a:r>
                      <a:r>
                        <a:rPr dirty="0" sz="2450" spc="70">
                          <a:latin typeface="Arial"/>
                          <a:cs typeface="Arial"/>
                        </a:rPr>
                        <a:t>networks)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131445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algn="r" marR="54610">
                        <a:lnSpc>
                          <a:spcPct val="100000"/>
                        </a:lnSpc>
                      </a:pPr>
                      <a:r>
                        <a:rPr dirty="0" sz="2300" spc="-20">
                          <a:latin typeface="Arial"/>
                          <a:cs typeface="Arial"/>
                        </a:rPr>
                        <a:t>2015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solidFill>
                      <a:srgbClr val="E3E5E8"/>
                    </a:solidFill>
                  </a:tcPr>
                </a:tc>
              </a:tr>
              <a:tr h="160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4100">
                        <a:latin typeface="Times New Roman"/>
                        <a:cs typeface="Times New Roman"/>
                      </a:endParaRPr>
                    </a:p>
                    <a:p>
                      <a:pPr algn="ctr" marR="440690">
                        <a:lnSpc>
                          <a:spcPct val="100000"/>
                        </a:lnSpc>
                      </a:pPr>
                      <a:r>
                        <a:rPr dirty="0" sz="2450" spc="95">
                          <a:latin typeface="Arial"/>
                          <a:cs typeface="Arial"/>
                        </a:rPr>
                        <a:t>EhcientNet(s)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  <a:p>
                      <a:pPr algn="r" marR="50165">
                        <a:lnSpc>
                          <a:spcPct val="100000"/>
                        </a:lnSpc>
                      </a:pPr>
                      <a:r>
                        <a:rPr dirty="0" sz="2300" spc="-20">
                          <a:latin typeface="Arial"/>
                          <a:cs typeface="Arial"/>
                        </a:rPr>
                        <a:t>2019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solidFill>
                      <a:srgbClr val="FFFFFF"/>
                    </a:solidFill>
                  </a:tcPr>
                </a:tc>
              </a:tr>
              <a:tr h="160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4100">
                        <a:latin typeface="Times New Roman"/>
                        <a:cs typeface="Times New Roman"/>
                      </a:endParaRPr>
                    </a:p>
                    <a:p>
                      <a:pPr algn="ctr" marR="440690">
                        <a:lnSpc>
                          <a:spcPct val="100000"/>
                        </a:lnSpc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Vision</a:t>
                      </a:r>
                      <a:r>
                        <a:rPr dirty="0" sz="245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5">
                          <a:latin typeface="Arial"/>
                          <a:cs typeface="Arial"/>
                        </a:rPr>
                        <a:t>Transformer</a:t>
                      </a:r>
                      <a:r>
                        <a:rPr dirty="0" sz="245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(ViT)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  <a:p>
                      <a:pPr algn="r" marR="24130">
                        <a:lnSpc>
                          <a:spcPct val="100000"/>
                        </a:lnSpc>
                      </a:pPr>
                      <a:r>
                        <a:rPr dirty="0" sz="2300" spc="35">
                          <a:latin typeface="Arial"/>
                          <a:cs typeface="Arial"/>
                        </a:rPr>
                        <a:t>2020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solidFill>
                      <a:srgbClr val="E3E5E8"/>
                    </a:solidFill>
                  </a:tcPr>
                </a:tc>
              </a:tr>
              <a:tr h="10045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4100">
                        <a:latin typeface="Times New Roman"/>
                        <a:cs typeface="Times New Roman"/>
                      </a:endParaRPr>
                    </a:p>
                    <a:p>
                      <a:pPr algn="ctr" marR="440690">
                        <a:lnSpc>
                          <a:spcPct val="100000"/>
                        </a:lnSpc>
                      </a:pPr>
                      <a:r>
                        <a:rPr dirty="0" sz="2450" spc="-10">
                          <a:latin typeface="Arial"/>
                          <a:cs typeface="Arial"/>
                        </a:rPr>
                        <a:t>MobileNet(s)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  <a:p>
                      <a:pPr algn="r" marR="55880">
                        <a:lnSpc>
                          <a:spcPct val="100000"/>
                        </a:lnSpc>
                      </a:pPr>
                      <a:r>
                        <a:rPr dirty="0" sz="2300" spc="-20">
                          <a:latin typeface="Arial"/>
                          <a:cs typeface="Arial"/>
                        </a:rPr>
                        <a:t>2017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" name="object 22" descr=""/>
          <p:cNvSpPr txBox="1"/>
          <p:nvPr/>
        </p:nvSpPr>
        <p:spPr>
          <a:xfrm>
            <a:off x="6908924" y="9271925"/>
            <a:ext cx="2905125" cy="779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02310" marR="5080" indent="-690245">
              <a:lnSpc>
                <a:spcPct val="107500"/>
              </a:lnSpc>
              <a:spcBef>
                <a:spcPts val="100"/>
              </a:spcBef>
            </a:pPr>
            <a:r>
              <a:rPr dirty="0" u="heavy" sz="2300" spc="7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https://arxiv.org/abs/</a:t>
            </a:r>
            <a:r>
              <a:rPr dirty="0" sz="2300" spc="75">
                <a:latin typeface="Arial"/>
                <a:cs typeface="Arial"/>
              </a:rPr>
              <a:t> </a:t>
            </a:r>
            <a:r>
              <a:rPr dirty="0" u="heavy" sz="2300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1704.04861</a:t>
            </a:r>
            <a:endParaRPr sz="23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0650304" y="9485531"/>
            <a:ext cx="421830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-10">
                <a:latin typeface="Arial"/>
                <a:cs typeface="Arial"/>
              </a:rPr>
              <a:t>torchvision.models.mobilenet…</a:t>
            </a:r>
            <a:endParaRPr sz="23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5803247" y="9083449"/>
            <a:ext cx="3355975" cy="1156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50800" marR="5080" indent="-38735">
              <a:lnSpc>
                <a:spcPct val="107500"/>
              </a:lnSpc>
              <a:spcBef>
                <a:spcPts val="100"/>
              </a:spcBef>
            </a:pPr>
            <a:r>
              <a:rPr dirty="0" sz="2300" spc="85">
                <a:latin typeface="Arial"/>
                <a:cs typeface="Arial"/>
              </a:rPr>
              <a:t>Lightweight</a:t>
            </a:r>
            <a:r>
              <a:rPr dirty="0" sz="2300" spc="-110">
                <a:latin typeface="Arial"/>
                <a:cs typeface="Arial"/>
              </a:rPr>
              <a:t> </a:t>
            </a:r>
            <a:r>
              <a:rPr dirty="0" sz="2300" spc="70">
                <a:latin typeface="Arial"/>
                <a:cs typeface="Arial"/>
              </a:rPr>
              <a:t>architecture </a:t>
            </a:r>
            <a:r>
              <a:rPr dirty="0" sz="2300">
                <a:latin typeface="Arial"/>
                <a:cs typeface="Arial"/>
              </a:rPr>
              <a:t>suitable</a:t>
            </a:r>
            <a:r>
              <a:rPr dirty="0" sz="2300" spc="50">
                <a:latin typeface="Arial"/>
                <a:cs typeface="Arial"/>
              </a:rPr>
              <a:t> </a:t>
            </a:r>
            <a:r>
              <a:rPr dirty="0" sz="2300" spc="130">
                <a:latin typeface="Arial"/>
                <a:cs typeface="Arial"/>
              </a:rPr>
              <a:t>for</a:t>
            </a:r>
            <a:r>
              <a:rPr dirty="0" sz="2300" spc="5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devices</a:t>
            </a:r>
            <a:r>
              <a:rPr dirty="0" sz="2300" spc="55">
                <a:latin typeface="Arial"/>
                <a:cs typeface="Arial"/>
              </a:rPr>
              <a:t> </a:t>
            </a:r>
            <a:r>
              <a:rPr dirty="0" sz="2300" spc="100">
                <a:latin typeface="Arial"/>
                <a:cs typeface="Arial"/>
              </a:rPr>
              <a:t>with </a:t>
            </a:r>
            <a:r>
              <a:rPr dirty="0" sz="2300" spc="-40">
                <a:latin typeface="Arial"/>
                <a:cs typeface="Arial"/>
              </a:rPr>
              <a:t>less</a:t>
            </a:r>
            <a:r>
              <a:rPr dirty="0" sz="2300" spc="-130">
                <a:latin typeface="Arial"/>
                <a:cs typeface="Arial"/>
              </a:rPr>
              <a:t> </a:t>
            </a:r>
            <a:r>
              <a:rPr dirty="0" sz="2300" spc="105">
                <a:latin typeface="Arial"/>
                <a:cs typeface="Arial"/>
              </a:rPr>
              <a:t>computing</a:t>
            </a:r>
            <a:r>
              <a:rPr dirty="0" sz="2300" spc="-125">
                <a:latin typeface="Arial"/>
                <a:cs typeface="Arial"/>
              </a:rPr>
              <a:t> </a:t>
            </a:r>
            <a:r>
              <a:rPr dirty="0" sz="2300" spc="85">
                <a:latin typeface="Arial"/>
                <a:cs typeface="Arial"/>
              </a:rPr>
              <a:t>power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9913" y="104008"/>
            <a:ext cx="17261840" cy="2727325"/>
          </a:xfrm>
          <a:prstGeom prst="rect"/>
        </p:spPr>
        <p:txBody>
          <a:bodyPr wrap="square" lIns="0" tIns="212090" rIns="0" bIns="0" rtlCol="0" vert="horz">
            <a:spAutoFit/>
          </a:bodyPr>
          <a:lstStyle/>
          <a:p>
            <a:pPr marL="6889750" marR="5080" indent="-6877684">
              <a:lnSpc>
                <a:spcPts val="9890"/>
              </a:lnSpc>
              <a:spcBef>
                <a:spcPts val="1670"/>
              </a:spcBef>
            </a:pPr>
            <a:r>
              <a:rPr dirty="0" spc="90"/>
              <a:t>The</a:t>
            </a:r>
            <a:r>
              <a:rPr dirty="0" spc="-975"/>
              <a:t> </a:t>
            </a:r>
            <a:r>
              <a:rPr dirty="0" spc="140"/>
              <a:t>machine</a:t>
            </a:r>
            <a:r>
              <a:rPr dirty="0" spc="-975"/>
              <a:t> </a:t>
            </a:r>
            <a:r>
              <a:rPr dirty="0" spc="125"/>
              <a:t>learning</a:t>
            </a:r>
            <a:r>
              <a:rPr dirty="0" spc="-975"/>
              <a:t> </a:t>
            </a:r>
            <a:r>
              <a:rPr dirty="0" spc="114"/>
              <a:t>explorer’s </a:t>
            </a:r>
            <a:r>
              <a:rPr dirty="0" spc="715"/>
              <a:t>motto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7793808" y="4894516"/>
            <a:ext cx="1377950" cy="1276350"/>
            <a:chOff x="7793808" y="4894516"/>
            <a:chExt cx="1377950" cy="12763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80310" y="4894516"/>
              <a:ext cx="931424" cy="9314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7465" y="5320731"/>
              <a:ext cx="614180" cy="61418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3808" y="5556298"/>
              <a:ext cx="614180" cy="61418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2936882" y="3068115"/>
            <a:ext cx="13597890" cy="2663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250" spc="-125">
                <a:solidFill>
                  <a:srgbClr val="FFFFFF"/>
                </a:solidFill>
                <a:latin typeface="Arial"/>
                <a:cs typeface="Arial"/>
              </a:rPr>
              <a:t>“Visualize,</a:t>
            </a:r>
            <a:r>
              <a:rPr dirty="0" sz="8250" spc="-4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250" spc="-165">
                <a:solidFill>
                  <a:srgbClr val="FFFFFF"/>
                </a:solidFill>
                <a:latin typeface="Arial"/>
                <a:cs typeface="Arial"/>
              </a:rPr>
              <a:t>visualize,</a:t>
            </a:r>
            <a:r>
              <a:rPr dirty="0" sz="8250" spc="-4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250" spc="-30">
                <a:solidFill>
                  <a:srgbClr val="FFFFFF"/>
                </a:solidFill>
                <a:latin typeface="Arial"/>
                <a:cs typeface="Arial"/>
              </a:rPr>
              <a:t>visualize”</a:t>
            </a:r>
            <a:endParaRPr sz="8250">
              <a:latin typeface="Arial"/>
              <a:cs typeface="Arial"/>
            </a:endParaRPr>
          </a:p>
          <a:p>
            <a:pPr algn="ctr" marL="2365375">
              <a:lnSpc>
                <a:spcPct val="100000"/>
              </a:lnSpc>
              <a:spcBef>
                <a:spcPts val="6915"/>
              </a:spcBef>
            </a:pPr>
            <a:r>
              <a:rPr dirty="0" sz="3300" spc="-2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93808" y="6269057"/>
            <a:ext cx="1377836" cy="1377836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0302402" y="6674442"/>
            <a:ext cx="122428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11998" y="7856104"/>
            <a:ext cx="2141457" cy="1377836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8468038" y="10087815"/>
            <a:ext cx="862330" cy="574040"/>
            <a:chOff x="8468038" y="10087815"/>
            <a:chExt cx="862330" cy="574040"/>
          </a:xfrm>
        </p:grpSpPr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68038" y="10128685"/>
              <a:ext cx="798102" cy="53310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92812" y="10087815"/>
              <a:ext cx="137498" cy="137498"/>
            </a:xfrm>
            <a:prstGeom prst="rect">
              <a:avLst/>
            </a:prstGeom>
          </p:spPr>
        </p:pic>
      </p:grpSp>
      <p:grpSp>
        <p:nvGrpSpPr>
          <p:cNvPr id="14" name="object 14" descr=""/>
          <p:cNvGrpSpPr/>
          <p:nvPr/>
        </p:nvGrpSpPr>
        <p:grpSpPr>
          <a:xfrm>
            <a:off x="7635141" y="9443150"/>
            <a:ext cx="1645920" cy="1276350"/>
            <a:chOff x="7635141" y="9443150"/>
            <a:chExt cx="1645920" cy="1276350"/>
          </a:xfrm>
        </p:grpSpPr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5141" y="9493807"/>
              <a:ext cx="777616" cy="517904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0075" y="10071364"/>
              <a:ext cx="647748" cy="64774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68232" y="10022237"/>
              <a:ext cx="137498" cy="13749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99275" y="9476898"/>
              <a:ext cx="735628" cy="55172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43025" y="9443150"/>
              <a:ext cx="137498" cy="13749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23810" y="9443150"/>
              <a:ext cx="137498" cy="137498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9810690" y="8268280"/>
            <a:ext cx="2207895" cy="21221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8255">
              <a:lnSpc>
                <a:spcPct val="100000"/>
              </a:lnSpc>
              <a:spcBef>
                <a:spcPts val="95"/>
              </a:spcBef>
            </a:pP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endParaRPr sz="3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645"/>
              </a:spcBef>
            </a:pPr>
            <a:r>
              <a:rPr dirty="0" sz="3300" spc="-65" b="1">
                <a:solidFill>
                  <a:srgbClr val="FFFFFF"/>
                </a:solidFill>
                <a:latin typeface="Arial"/>
                <a:cs typeface="Arial"/>
              </a:rPr>
              <a:t>Predictions</a:t>
            </a:r>
            <a:endParaRPr sz="33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4061185" y="6865629"/>
            <a:ext cx="4991100" cy="98679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43815" marR="5080" indent="-31750">
              <a:lnSpc>
                <a:spcPts val="3710"/>
              </a:lnSpc>
              <a:spcBef>
                <a:spcPts val="345"/>
              </a:spcBef>
            </a:pP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It’s</a:t>
            </a:r>
            <a:r>
              <a:rPr dirty="0" sz="32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good</a:t>
            </a:r>
            <a:r>
              <a:rPr dirty="0" sz="32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idea</a:t>
            </a:r>
            <a:r>
              <a:rPr dirty="0" sz="32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26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32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visualize </a:t>
            </a:r>
            <a:r>
              <a:rPr dirty="0" sz="3200" spc="9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dirty="0" sz="32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9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32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often</a:t>
            </a:r>
            <a:r>
              <a:rPr dirty="0" sz="32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9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32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possible.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11762165" y="5873305"/>
            <a:ext cx="2140585" cy="3547110"/>
            <a:chOff x="11762165" y="5873305"/>
            <a:chExt cx="2140585" cy="3547110"/>
          </a:xfrm>
        </p:grpSpPr>
        <p:sp>
          <p:nvSpPr>
            <p:cNvPr id="24" name="object 24" descr=""/>
            <p:cNvSpPr/>
            <p:nvPr/>
          </p:nvSpPr>
          <p:spPr>
            <a:xfrm>
              <a:off x="11835851" y="5925068"/>
              <a:ext cx="2056130" cy="1444625"/>
            </a:xfrm>
            <a:custGeom>
              <a:avLst/>
              <a:gdLst/>
              <a:ahLst/>
              <a:cxnLst/>
              <a:rect l="l" t="t" r="r" b="b"/>
              <a:pathLst>
                <a:path w="2056130" h="1444625">
                  <a:moveTo>
                    <a:pt x="0" y="0"/>
                  </a:moveTo>
                  <a:lnTo>
                    <a:pt x="8568" y="6018"/>
                  </a:lnTo>
                  <a:lnTo>
                    <a:pt x="2055811" y="144419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1762165" y="5873305"/>
              <a:ext cx="111760" cy="99060"/>
            </a:xfrm>
            <a:custGeom>
              <a:avLst/>
              <a:gdLst/>
              <a:ahLst/>
              <a:cxnLst/>
              <a:rect l="l" t="t" r="r" b="b"/>
              <a:pathLst>
                <a:path w="111759" h="99060">
                  <a:moveTo>
                    <a:pt x="0" y="0"/>
                  </a:moveTo>
                  <a:lnTo>
                    <a:pt x="53359" y="98909"/>
                  </a:lnTo>
                  <a:lnTo>
                    <a:pt x="111137" y="16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2006834" y="7075669"/>
              <a:ext cx="1885314" cy="294005"/>
            </a:xfrm>
            <a:custGeom>
              <a:avLst/>
              <a:gdLst/>
              <a:ahLst/>
              <a:cxnLst/>
              <a:rect l="l" t="t" r="r" b="b"/>
              <a:pathLst>
                <a:path w="1885315" h="294004">
                  <a:moveTo>
                    <a:pt x="0" y="0"/>
                  </a:moveTo>
                  <a:lnTo>
                    <a:pt x="10346" y="1611"/>
                  </a:lnTo>
                  <a:lnTo>
                    <a:pt x="1884819" y="293595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1917857" y="7027619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107064" y="0"/>
                  </a:moveTo>
                  <a:lnTo>
                    <a:pt x="0" y="34191"/>
                  </a:lnTo>
                  <a:lnTo>
                    <a:pt x="91588" y="99323"/>
                  </a:lnTo>
                  <a:lnTo>
                    <a:pt x="1070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2160920" y="7369265"/>
              <a:ext cx="1731010" cy="1014094"/>
            </a:xfrm>
            <a:custGeom>
              <a:avLst/>
              <a:gdLst/>
              <a:ahLst/>
              <a:cxnLst/>
              <a:rect l="l" t="t" r="r" b="b"/>
              <a:pathLst>
                <a:path w="1731009" h="1014095">
                  <a:moveTo>
                    <a:pt x="0" y="1013518"/>
                  </a:moveTo>
                  <a:lnTo>
                    <a:pt x="9035" y="1008227"/>
                  </a:lnTo>
                  <a:lnTo>
                    <a:pt x="1730737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2083213" y="8334122"/>
              <a:ext cx="112395" cy="94615"/>
            </a:xfrm>
            <a:custGeom>
              <a:avLst/>
              <a:gdLst/>
              <a:ahLst/>
              <a:cxnLst/>
              <a:rect l="l" t="t" r="r" b="b"/>
              <a:pathLst>
                <a:path w="112395" h="94615">
                  <a:moveTo>
                    <a:pt x="61348" y="0"/>
                  </a:moveTo>
                  <a:lnTo>
                    <a:pt x="0" y="94165"/>
                  </a:lnTo>
                  <a:lnTo>
                    <a:pt x="112143" y="86741"/>
                  </a:lnTo>
                  <a:lnTo>
                    <a:pt x="61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2243382" y="7369265"/>
              <a:ext cx="1648460" cy="1981835"/>
            </a:xfrm>
            <a:custGeom>
              <a:avLst/>
              <a:gdLst/>
              <a:ahLst/>
              <a:cxnLst/>
              <a:rect l="l" t="t" r="r" b="b"/>
              <a:pathLst>
                <a:path w="1648459" h="1981834">
                  <a:moveTo>
                    <a:pt x="0" y="1981553"/>
                  </a:moveTo>
                  <a:lnTo>
                    <a:pt x="6696" y="1973503"/>
                  </a:lnTo>
                  <a:lnTo>
                    <a:pt x="1648276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2185796" y="9310627"/>
              <a:ext cx="103505" cy="109855"/>
            </a:xfrm>
            <a:custGeom>
              <a:avLst/>
              <a:gdLst/>
              <a:ahLst/>
              <a:cxnLst/>
              <a:rect l="l" t="t" r="r" b="b"/>
              <a:pathLst>
                <a:path w="103504" h="109854">
                  <a:moveTo>
                    <a:pt x="25643" y="0"/>
                  </a:moveTo>
                  <a:lnTo>
                    <a:pt x="0" y="109421"/>
                  </a:lnTo>
                  <a:lnTo>
                    <a:pt x="102918" y="64282"/>
                  </a:lnTo>
                  <a:lnTo>
                    <a:pt x="256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12090" rIns="0" bIns="0" rtlCol="0" vert="horz">
            <a:spAutoFit/>
          </a:bodyPr>
          <a:lstStyle/>
          <a:p>
            <a:pPr marL="7850505" marR="5080" indent="-7838440">
              <a:lnSpc>
                <a:spcPts val="9890"/>
              </a:lnSpc>
              <a:spcBef>
                <a:spcPts val="1670"/>
              </a:spcBef>
            </a:pPr>
            <a:r>
              <a:rPr dirty="0" spc="90"/>
              <a:t>The</a:t>
            </a:r>
            <a:r>
              <a:rPr dirty="0" spc="-975"/>
              <a:t> </a:t>
            </a:r>
            <a:r>
              <a:rPr dirty="0" spc="140"/>
              <a:t>machine</a:t>
            </a:r>
            <a:r>
              <a:rPr dirty="0" spc="-975"/>
              <a:t> </a:t>
            </a:r>
            <a:r>
              <a:rPr dirty="0" spc="125"/>
              <a:t>learning</a:t>
            </a:r>
            <a:r>
              <a:rPr dirty="0" spc="-975"/>
              <a:t> </a:t>
            </a:r>
            <a:r>
              <a:rPr dirty="0" spc="245"/>
              <a:t>practitioner’s </a:t>
            </a:r>
            <a:r>
              <a:rPr dirty="0" spc="715"/>
              <a:t>motto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0678" y="4911913"/>
            <a:ext cx="18217515" cy="1282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250" spc="110">
                <a:solidFill>
                  <a:srgbClr val="FFFFFF"/>
                </a:solidFill>
                <a:latin typeface="Arial"/>
                <a:cs typeface="Arial"/>
              </a:rPr>
              <a:t>“Experiment,</a:t>
            </a:r>
            <a:r>
              <a:rPr dirty="0" sz="8250" spc="-4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250" spc="160">
                <a:solidFill>
                  <a:srgbClr val="FFFFFF"/>
                </a:solidFill>
                <a:latin typeface="Arial"/>
                <a:cs typeface="Arial"/>
              </a:rPr>
              <a:t>experiment,</a:t>
            </a:r>
            <a:r>
              <a:rPr dirty="0" sz="8250" spc="-43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250" spc="229">
                <a:solidFill>
                  <a:srgbClr val="FFFFFF"/>
                </a:solidFill>
                <a:latin typeface="Arial"/>
                <a:cs typeface="Arial"/>
              </a:rPr>
              <a:t>experiment”</a:t>
            </a:r>
            <a:endParaRPr sz="825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8458" y="7438697"/>
            <a:ext cx="1570632" cy="157063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44537" y="7438697"/>
            <a:ext cx="1570632" cy="1570632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 rot="180000">
            <a:off x="6336836" y="9296937"/>
            <a:ext cx="4324358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40"/>
              </a:lnSpc>
            </a:pP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(try</a:t>
            </a:r>
            <a:r>
              <a:rPr dirty="0" baseline="2267" sz="3675" spc="-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lots</a:t>
            </a:r>
            <a:r>
              <a:rPr dirty="0" baseline="1133" sz="3675" spc="-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of</a:t>
            </a:r>
            <a:r>
              <a:rPr dirty="0" baseline="1133" sz="3675" spc="-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things</a:t>
            </a:r>
            <a:r>
              <a:rPr dirty="0" baseline="1133" sz="3675" spc="-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and</a:t>
            </a:r>
            <a:r>
              <a:rPr dirty="0" sz="2450" spc="-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see</a:t>
            </a:r>
            <a:r>
              <a:rPr dirty="0" sz="2450" spc="-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20" b="1">
                <a:solidFill>
                  <a:srgbClr val="FFFFFF"/>
                </a:solidFill>
                <a:latin typeface="Bradley Hand"/>
                <a:cs typeface="Bradley Hand"/>
              </a:rPr>
              <a:t>what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7" name="object 7" descr=""/>
          <p:cNvSpPr txBox="1"/>
          <p:nvPr/>
        </p:nvSpPr>
        <p:spPr>
          <a:xfrm rot="180000">
            <a:off x="7647416" y="9652730"/>
            <a:ext cx="1664439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2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tastes</a:t>
            </a:r>
            <a:r>
              <a:rPr dirty="0" sz="2450" spc="-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good)</a:t>
            </a:r>
            <a:endParaRPr sz="2450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168015"/>
            <a:ext cx="14507210" cy="2884170"/>
          </a:xfrm>
          <a:prstGeom prst="rect"/>
        </p:spPr>
        <p:txBody>
          <a:bodyPr wrap="square" lIns="0" tIns="60325" rIns="0" bIns="0" rtlCol="0" vert="horz">
            <a:spAutoFit/>
          </a:bodyPr>
          <a:lstStyle/>
          <a:p>
            <a:pPr marL="400050" marR="15875" indent="-387985">
              <a:lnSpc>
                <a:spcPts val="11130"/>
              </a:lnSpc>
              <a:spcBef>
                <a:spcPts val="475"/>
              </a:spcBef>
            </a:pPr>
            <a:r>
              <a:rPr dirty="0" spc="495"/>
              <a:t>“What</a:t>
            </a:r>
            <a:r>
              <a:rPr dirty="0" spc="-980"/>
              <a:t> </a:t>
            </a:r>
            <a:r>
              <a:rPr dirty="0" spc="-135"/>
              <a:t>is</a:t>
            </a:r>
            <a:r>
              <a:rPr dirty="0" spc="-975"/>
              <a:t> </a:t>
            </a:r>
            <a:r>
              <a:rPr dirty="0" spc="-60"/>
              <a:t>a</a:t>
            </a:r>
            <a:r>
              <a:rPr dirty="0" spc="-980"/>
              <a:t> </a:t>
            </a:r>
            <a:r>
              <a:rPr dirty="0" spc="440"/>
              <a:t>computer</a:t>
            </a:r>
            <a:r>
              <a:rPr dirty="0" spc="-975"/>
              <a:t> </a:t>
            </a:r>
            <a:r>
              <a:rPr dirty="0" spc="40"/>
              <a:t>vision </a:t>
            </a:r>
            <a:r>
              <a:rPr dirty="0" spc="280"/>
              <a:t>problem?”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849364" y="5269643"/>
            <a:ext cx="391731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>
                <a:solidFill>
                  <a:srgbClr val="FFFFFF"/>
                </a:solidFill>
                <a:latin typeface="Arial"/>
                <a:cs typeface="Arial"/>
              </a:rPr>
              <a:t>Binary</a:t>
            </a:r>
            <a:r>
              <a:rPr dirty="0" sz="33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50">
                <a:solidFill>
                  <a:srgbClr val="FFFFFF"/>
                </a:solidFill>
                <a:latin typeface="Arial"/>
                <a:cs typeface="Arial"/>
              </a:rPr>
              <a:t>classiKcation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4401" y="7349239"/>
            <a:ext cx="2513012" cy="188475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1727" y="7349239"/>
            <a:ext cx="2513012" cy="188475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9052" y="7354148"/>
            <a:ext cx="2513012" cy="1874942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387122" y="9403952"/>
            <a:ext cx="463232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70">
                <a:solidFill>
                  <a:srgbClr val="FFFFFF"/>
                </a:solidFill>
                <a:latin typeface="Arial"/>
                <a:cs typeface="Arial"/>
              </a:rPr>
              <a:t>Multiclass</a:t>
            </a:r>
            <a:r>
              <a:rPr dirty="0" sz="33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50">
                <a:solidFill>
                  <a:srgbClr val="FFFFFF"/>
                </a:solidFill>
                <a:latin typeface="Arial"/>
                <a:cs typeface="Arial"/>
              </a:rPr>
              <a:t>classiKcation</a:t>
            </a:r>
            <a:endParaRPr sz="33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65739" y="6659749"/>
            <a:ext cx="665416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>
                <a:solidFill>
                  <a:srgbClr val="16E7CF"/>
                </a:solidFill>
                <a:latin typeface="Arial"/>
                <a:cs typeface="Arial"/>
              </a:rPr>
              <a:t>“Is</a:t>
            </a:r>
            <a:r>
              <a:rPr dirty="0" sz="2850" spc="-15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85">
                <a:solidFill>
                  <a:srgbClr val="16E7CF"/>
                </a:solidFill>
                <a:latin typeface="Arial"/>
                <a:cs typeface="Arial"/>
              </a:rPr>
              <a:t>this</a:t>
            </a:r>
            <a:r>
              <a:rPr dirty="0" sz="2850" spc="-15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>
                <a:solidFill>
                  <a:srgbClr val="16E7CF"/>
                </a:solidFill>
                <a:latin typeface="Arial"/>
                <a:cs typeface="Arial"/>
              </a:rPr>
              <a:t>a</a:t>
            </a:r>
            <a:r>
              <a:rPr dirty="0" sz="2850" spc="-15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165">
                <a:solidFill>
                  <a:srgbClr val="16E7CF"/>
                </a:solidFill>
                <a:latin typeface="Arial"/>
                <a:cs typeface="Arial"/>
              </a:rPr>
              <a:t>photo</a:t>
            </a:r>
            <a:r>
              <a:rPr dirty="0" sz="2850" spc="-15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200">
                <a:solidFill>
                  <a:srgbClr val="16E7CF"/>
                </a:solidFill>
                <a:latin typeface="Arial"/>
                <a:cs typeface="Arial"/>
              </a:rPr>
              <a:t>of</a:t>
            </a:r>
            <a:r>
              <a:rPr dirty="0" sz="2850" spc="-15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-40">
                <a:solidFill>
                  <a:srgbClr val="16E7CF"/>
                </a:solidFill>
                <a:latin typeface="Arial"/>
                <a:cs typeface="Arial"/>
              </a:rPr>
              <a:t>sushi,</a:t>
            </a:r>
            <a:r>
              <a:rPr dirty="0" sz="2850" spc="-15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75">
                <a:solidFill>
                  <a:srgbClr val="16E7CF"/>
                </a:solidFill>
                <a:latin typeface="Arial"/>
                <a:cs typeface="Arial"/>
              </a:rPr>
              <a:t>steak</a:t>
            </a:r>
            <a:r>
              <a:rPr dirty="0" sz="2850" spc="-15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135">
                <a:solidFill>
                  <a:srgbClr val="16E7CF"/>
                </a:solidFill>
                <a:latin typeface="Arial"/>
                <a:cs typeface="Arial"/>
              </a:rPr>
              <a:t>or</a:t>
            </a:r>
            <a:r>
              <a:rPr dirty="0" sz="2850" spc="-15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-10">
                <a:solidFill>
                  <a:srgbClr val="16E7CF"/>
                </a:solidFill>
                <a:latin typeface="Arial"/>
                <a:cs typeface="Arial"/>
              </a:rPr>
              <a:t>pizza?”</a:t>
            </a:r>
            <a:endParaRPr sz="28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 rot="21360000">
            <a:off x="5320843" y="5780089"/>
            <a:ext cx="3050268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39"/>
              </a:lnSpc>
            </a:pPr>
            <a:r>
              <a:rPr dirty="0" baseline="-4535" sz="3675" b="1">
                <a:solidFill>
                  <a:srgbClr val="FFFFFF"/>
                </a:solidFill>
                <a:latin typeface="Bradley Hand"/>
                <a:cs typeface="Bradley Hand"/>
              </a:rPr>
              <a:t>(one</a:t>
            </a:r>
            <a:r>
              <a:rPr dirty="0" baseline="-4535" sz="3675" spc="-6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67" sz="3675" b="1">
                <a:solidFill>
                  <a:srgbClr val="FFFFFF"/>
                </a:solidFill>
                <a:latin typeface="Bradley Hand"/>
                <a:cs typeface="Bradley Hand"/>
              </a:rPr>
              <a:t>thing</a:t>
            </a:r>
            <a:r>
              <a:rPr dirty="0" baseline="-2267" sz="3675" spc="-6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or</a:t>
            </a:r>
            <a:r>
              <a:rPr dirty="0" sz="2450" spc="-4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spc="-15" b="1">
                <a:solidFill>
                  <a:srgbClr val="FFFFFF"/>
                </a:solidFill>
                <a:latin typeface="Bradley Hand"/>
                <a:cs typeface="Bradley Hand"/>
              </a:rPr>
              <a:t>another)</a:t>
            </a:r>
            <a:endParaRPr baseline="1133" sz="3675">
              <a:latin typeface="Bradley Hand"/>
              <a:cs typeface="Bradley Hand"/>
            </a:endParaRPr>
          </a:p>
        </p:txBody>
      </p:sp>
      <p:sp>
        <p:nvSpPr>
          <p:cNvPr id="9" name="object 9" descr=""/>
          <p:cNvSpPr txBox="1"/>
          <p:nvPr/>
        </p:nvSpPr>
        <p:spPr>
          <a:xfrm rot="60000">
            <a:off x="1222887" y="10109449"/>
            <a:ext cx="3279000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70"/>
              </a:lnSpc>
            </a:pP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(more</a:t>
            </a:r>
            <a:r>
              <a:rPr dirty="0" baseline="2267" sz="3675" spc="-3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than</a:t>
            </a:r>
            <a:r>
              <a:rPr dirty="0" baseline="1133" sz="3675" spc="-3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one</a:t>
            </a:r>
            <a:r>
              <a:rPr dirty="0" sz="2450" spc="-2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1133" sz="3675" b="1">
                <a:solidFill>
                  <a:srgbClr val="FFFFFF"/>
                </a:solidFill>
                <a:latin typeface="Bradley Hand"/>
                <a:cs typeface="Bradley Hand"/>
              </a:rPr>
              <a:t>thing</a:t>
            </a:r>
            <a:r>
              <a:rPr dirty="0" baseline="-1133" sz="3675" spc="-3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67" sz="3675" spc="-37" b="1">
                <a:solidFill>
                  <a:srgbClr val="FFFFFF"/>
                </a:solidFill>
                <a:latin typeface="Bradley Hand"/>
                <a:cs typeface="Bradley Hand"/>
              </a:rPr>
              <a:t>or</a:t>
            </a:r>
            <a:endParaRPr baseline="-2267" sz="3675">
              <a:latin typeface="Bradley Hand"/>
              <a:cs typeface="Bradley Hand"/>
            </a:endParaRPr>
          </a:p>
        </p:txBody>
      </p:sp>
      <p:sp>
        <p:nvSpPr>
          <p:cNvPr id="10" name="object 10" descr=""/>
          <p:cNvSpPr txBox="1"/>
          <p:nvPr/>
        </p:nvSpPr>
        <p:spPr>
          <a:xfrm rot="60000">
            <a:off x="2251692" y="10462538"/>
            <a:ext cx="1202584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</a:pP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another)</a:t>
            </a:r>
            <a:endParaRPr sz="2450">
              <a:latin typeface="Bradley Hand"/>
              <a:cs typeface="Bradley Hand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2874476" y="2199759"/>
            <a:ext cx="4133850" cy="2911475"/>
            <a:chOff x="12874476" y="2199759"/>
            <a:chExt cx="4133850" cy="2911475"/>
          </a:xfrm>
        </p:grpSpPr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74476" y="2199759"/>
              <a:ext cx="4133561" cy="2911301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3583743" y="3141372"/>
              <a:ext cx="2580005" cy="1028065"/>
            </a:xfrm>
            <a:custGeom>
              <a:avLst/>
              <a:gdLst/>
              <a:ahLst/>
              <a:cxnLst/>
              <a:rect l="l" t="t" r="r" b="b"/>
              <a:pathLst>
                <a:path w="2580005" h="1028064">
                  <a:moveTo>
                    <a:pt x="0" y="0"/>
                  </a:moveTo>
                  <a:lnTo>
                    <a:pt x="2579690" y="0"/>
                  </a:lnTo>
                  <a:lnTo>
                    <a:pt x="2579690" y="1027957"/>
                  </a:lnTo>
                  <a:lnTo>
                    <a:pt x="0" y="1027957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73089" y="2137657"/>
            <a:ext cx="2276629" cy="3035504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76702" y="2137657"/>
            <a:ext cx="2276629" cy="3035504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44195" rIns="0" bIns="0" rtlCol="0" vert="horz">
            <a:spAutoFit/>
          </a:bodyPr>
          <a:lstStyle/>
          <a:p>
            <a:pPr marL="23495">
              <a:lnSpc>
                <a:spcPct val="100000"/>
              </a:lnSpc>
              <a:spcBef>
                <a:spcPts val="4285"/>
              </a:spcBef>
            </a:pPr>
            <a:r>
              <a:rPr dirty="0"/>
              <a:t>Example</a:t>
            </a:r>
            <a:r>
              <a:rPr dirty="0" spc="-925"/>
              <a:t> </a:t>
            </a:r>
            <a:r>
              <a:rPr dirty="0" spc="440"/>
              <a:t>computer</a:t>
            </a:r>
            <a:r>
              <a:rPr dirty="0" spc="-925"/>
              <a:t> </a:t>
            </a:r>
            <a:r>
              <a:rPr dirty="0" spc="80"/>
              <a:t>vision</a:t>
            </a:r>
            <a:r>
              <a:rPr dirty="0" spc="-925"/>
              <a:t> </a:t>
            </a:r>
            <a:r>
              <a:rPr dirty="0" spc="200"/>
              <a:t>problems</a:t>
            </a:r>
          </a:p>
          <a:p>
            <a:pPr marL="1392555">
              <a:lnSpc>
                <a:spcPct val="100000"/>
              </a:lnSpc>
              <a:spcBef>
                <a:spcPts val="1305"/>
              </a:spcBef>
              <a:tabLst>
                <a:tab pos="11301095" algn="l"/>
              </a:tabLst>
            </a:pPr>
            <a:r>
              <a:rPr dirty="0" sz="2850">
                <a:solidFill>
                  <a:srgbClr val="16E7CF"/>
                </a:solidFill>
              </a:rPr>
              <a:t>“Is</a:t>
            </a:r>
            <a:r>
              <a:rPr dirty="0" sz="2850" spc="-155">
                <a:solidFill>
                  <a:srgbClr val="16E7CF"/>
                </a:solidFill>
              </a:rPr>
              <a:t> </a:t>
            </a:r>
            <a:r>
              <a:rPr dirty="0" sz="2850" spc="85">
                <a:solidFill>
                  <a:srgbClr val="16E7CF"/>
                </a:solidFill>
              </a:rPr>
              <a:t>this</a:t>
            </a:r>
            <a:r>
              <a:rPr dirty="0" sz="2850" spc="-155">
                <a:solidFill>
                  <a:srgbClr val="16E7CF"/>
                </a:solidFill>
              </a:rPr>
              <a:t> </a:t>
            </a:r>
            <a:r>
              <a:rPr dirty="0" sz="2850">
                <a:solidFill>
                  <a:srgbClr val="16E7CF"/>
                </a:solidFill>
              </a:rPr>
              <a:t>a</a:t>
            </a:r>
            <a:r>
              <a:rPr dirty="0" sz="2850" spc="-155">
                <a:solidFill>
                  <a:srgbClr val="16E7CF"/>
                </a:solidFill>
              </a:rPr>
              <a:t> </a:t>
            </a:r>
            <a:r>
              <a:rPr dirty="0" sz="2850" spc="165">
                <a:solidFill>
                  <a:srgbClr val="16E7CF"/>
                </a:solidFill>
              </a:rPr>
              <a:t>photo</a:t>
            </a:r>
            <a:r>
              <a:rPr dirty="0" sz="2850" spc="-155">
                <a:solidFill>
                  <a:srgbClr val="16E7CF"/>
                </a:solidFill>
              </a:rPr>
              <a:t> </a:t>
            </a:r>
            <a:r>
              <a:rPr dirty="0" sz="2850" spc="200">
                <a:solidFill>
                  <a:srgbClr val="16E7CF"/>
                </a:solidFill>
              </a:rPr>
              <a:t>of</a:t>
            </a:r>
            <a:r>
              <a:rPr dirty="0" sz="2850" spc="-155">
                <a:solidFill>
                  <a:srgbClr val="16E7CF"/>
                </a:solidFill>
              </a:rPr>
              <a:t> </a:t>
            </a:r>
            <a:r>
              <a:rPr dirty="0" sz="2850" spc="75">
                <a:solidFill>
                  <a:srgbClr val="16E7CF"/>
                </a:solidFill>
              </a:rPr>
              <a:t>steak</a:t>
            </a:r>
            <a:r>
              <a:rPr dirty="0" sz="2850" spc="-155">
                <a:solidFill>
                  <a:srgbClr val="16E7CF"/>
                </a:solidFill>
              </a:rPr>
              <a:t> </a:t>
            </a:r>
            <a:r>
              <a:rPr dirty="0" sz="2850" spc="135">
                <a:solidFill>
                  <a:srgbClr val="16E7CF"/>
                </a:solidFill>
              </a:rPr>
              <a:t>or</a:t>
            </a:r>
            <a:r>
              <a:rPr dirty="0" sz="2850" spc="-150">
                <a:solidFill>
                  <a:srgbClr val="16E7CF"/>
                </a:solidFill>
              </a:rPr>
              <a:t> </a:t>
            </a:r>
            <a:r>
              <a:rPr dirty="0" sz="2850" spc="-10">
                <a:solidFill>
                  <a:srgbClr val="16E7CF"/>
                </a:solidFill>
              </a:rPr>
              <a:t>pizza?”</a:t>
            </a:r>
            <a:r>
              <a:rPr dirty="0" sz="2850">
                <a:solidFill>
                  <a:srgbClr val="16E7CF"/>
                </a:solidFill>
              </a:rPr>
              <a:t>	</a:t>
            </a:r>
            <a:r>
              <a:rPr dirty="0" sz="2850" spc="65">
                <a:solidFill>
                  <a:srgbClr val="16E7CF"/>
                </a:solidFill>
              </a:rPr>
              <a:t>“Where’s</a:t>
            </a:r>
            <a:r>
              <a:rPr dirty="0" sz="2850" spc="-150">
                <a:solidFill>
                  <a:srgbClr val="16E7CF"/>
                </a:solidFill>
              </a:rPr>
              <a:t> </a:t>
            </a:r>
            <a:r>
              <a:rPr dirty="0" sz="2850" spc="170">
                <a:solidFill>
                  <a:srgbClr val="16E7CF"/>
                </a:solidFill>
              </a:rPr>
              <a:t>the</a:t>
            </a:r>
            <a:r>
              <a:rPr dirty="0" sz="2850" spc="-150">
                <a:solidFill>
                  <a:srgbClr val="16E7CF"/>
                </a:solidFill>
              </a:rPr>
              <a:t> </a:t>
            </a:r>
            <a:r>
              <a:rPr dirty="0" sz="2850" spc="135">
                <a:solidFill>
                  <a:srgbClr val="16E7CF"/>
                </a:solidFill>
              </a:rPr>
              <a:t>thing</a:t>
            </a:r>
            <a:r>
              <a:rPr dirty="0" sz="2850" spc="-150">
                <a:solidFill>
                  <a:srgbClr val="16E7CF"/>
                </a:solidFill>
              </a:rPr>
              <a:t> </a:t>
            </a:r>
            <a:r>
              <a:rPr dirty="0" sz="2850" spc="75">
                <a:solidFill>
                  <a:srgbClr val="16E7CF"/>
                </a:solidFill>
              </a:rPr>
              <a:t>we’re</a:t>
            </a:r>
            <a:r>
              <a:rPr dirty="0" sz="2850" spc="-150">
                <a:solidFill>
                  <a:srgbClr val="16E7CF"/>
                </a:solidFill>
              </a:rPr>
              <a:t> </a:t>
            </a:r>
            <a:r>
              <a:rPr dirty="0" sz="2850" spc="85">
                <a:solidFill>
                  <a:srgbClr val="16E7CF"/>
                </a:solidFill>
              </a:rPr>
              <a:t>looking</a:t>
            </a:r>
            <a:r>
              <a:rPr dirty="0" sz="2850" spc="-150">
                <a:solidFill>
                  <a:srgbClr val="16E7CF"/>
                </a:solidFill>
              </a:rPr>
              <a:t> </a:t>
            </a:r>
            <a:r>
              <a:rPr dirty="0" sz="2850" spc="110">
                <a:solidFill>
                  <a:srgbClr val="16E7CF"/>
                </a:solidFill>
              </a:rPr>
              <a:t>for?”</a:t>
            </a:r>
            <a:endParaRPr sz="2850"/>
          </a:p>
        </p:txBody>
      </p:sp>
      <p:pic>
        <p:nvPicPr>
          <p:cNvPr id="17" name="object 1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239773" y="6744318"/>
            <a:ext cx="5402970" cy="3410755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10976326" y="5269643"/>
            <a:ext cx="7919720" cy="12960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3300" spc="1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dirty="0" sz="33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185">
                <a:solidFill>
                  <a:srgbClr val="FFFFFF"/>
                </a:solidFill>
                <a:latin typeface="Arial"/>
                <a:cs typeface="Arial"/>
              </a:rPr>
              <a:t>detection</a:t>
            </a:r>
            <a:endParaRPr sz="3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620"/>
              </a:spcBef>
            </a:pPr>
            <a:r>
              <a:rPr dirty="0" sz="2850" spc="160">
                <a:solidFill>
                  <a:srgbClr val="16E7CF"/>
                </a:solidFill>
                <a:latin typeface="Arial"/>
                <a:cs typeface="Arial"/>
              </a:rPr>
              <a:t>“What</a:t>
            </a:r>
            <a:r>
              <a:rPr dirty="0" sz="2850" spc="-12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>
                <a:solidFill>
                  <a:srgbClr val="16E7CF"/>
                </a:solidFill>
                <a:latin typeface="Arial"/>
                <a:cs typeface="Arial"/>
              </a:rPr>
              <a:t>are</a:t>
            </a:r>
            <a:r>
              <a:rPr dirty="0" sz="2850" spc="-12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170">
                <a:solidFill>
                  <a:srgbClr val="16E7CF"/>
                </a:solidFill>
                <a:latin typeface="Arial"/>
                <a:cs typeface="Arial"/>
              </a:rPr>
              <a:t>the</a:t>
            </a:r>
            <a:r>
              <a:rPr dirty="0" sz="2850" spc="-12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245">
                <a:solidFill>
                  <a:srgbClr val="16E7CF"/>
                </a:solidFill>
                <a:latin typeface="Arial"/>
                <a:cs typeface="Arial"/>
              </a:rPr>
              <a:t>di;erent</a:t>
            </a:r>
            <a:r>
              <a:rPr dirty="0" sz="2850" spc="-12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70">
                <a:solidFill>
                  <a:srgbClr val="16E7CF"/>
                </a:solidFill>
                <a:latin typeface="Arial"/>
                <a:cs typeface="Arial"/>
              </a:rPr>
              <a:t>sections</a:t>
            </a:r>
            <a:r>
              <a:rPr dirty="0" sz="2850" spc="-12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>
                <a:solidFill>
                  <a:srgbClr val="16E7CF"/>
                </a:solidFill>
                <a:latin typeface="Arial"/>
                <a:cs typeface="Arial"/>
              </a:rPr>
              <a:t>in</a:t>
            </a:r>
            <a:r>
              <a:rPr dirty="0" sz="2850" spc="-12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85">
                <a:solidFill>
                  <a:srgbClr val="16E7CF"/>
                </a:solidFill>
                <a:latin typeface="Arial"/>
                <a:cs typeface="Arial"/>
              </a:rPr>
              <a:t>this</a:t>
            </a:r>
            <a:r>
              <a:rPr dirty="0" sz="2850" spc="-12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50">
                <a:solidFill>
                  <a:srgbClr val="16E7CF"/>
                </a:solidFill>
                <a:latin typeface="Arial"/>
                <a:cs typeface="Arial"/>
              </a:rPr>
              <a:t>image?”</a:t>
            </a:r>
            <a:endParaRPr sz="28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1505776" y="10013975"/>
            <a:ext cx="6871334" cy="1100455"/>
          </a:xfrm>
          <a:prstGeom prst="rect">
            <a:avLst/>
          </a:prstGeom>
        </p:spPr>
        <p:txBody>
          <a:bodyPr wrap="square" lIns="0" tIns="238125" rIns="0" bIns="0" rtlCol="0" vert="horz">
            <a:spAutoFit/>
          </a:bodyPr>
          <a:lstStyle/>
          <a:p>
            <a:pPr algn="ctr" marR="2540">
              <a:lnSpc>
                <a:spcPct val="100000"/>
              </a:lnSpc>
              <a:spcBef>
                <a:spcPts val="1875"/>
              </a:spcBef>
            </a:pPr>
            <a:r>
              <a:rPr dirty="0" sz="3300" spc="120">
                <a:solidFill>
                  <a:srgbClr val="FFFFFF"/>
                </a:solidFill>
                <a:latin typeface="Arial"/>
                <a:cs typeface="Arial"/>
              </a:rPr>
              <a:t>Segmentation</a:t>
            </a:r>
            <a:endParaRPr sz="3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65"/>
              </a:spcBef>
            </a:pPr>
            <a:r>
              <a:rPr dirty="0" sz="1550" spc="-25" b="1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sng" sz="1550" spc="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On-</a:t>
            </a:r>
            <a:r>
              <a:rPr dirty="0" u="sng" sz="15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device</a:t>
            </a:r>
            <a:r>
              <a:rPr dirty="0" u="sng" sz="1550" spc="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5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Panoptic</a:t>
            </a:r>
            <a:r>
              <a:rPr dirty="0" u="sng" sz="1550" spc="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550" spc="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Segmentation</a:t>
            </a:r>
            <a:r>
              <a:rPr dirty="0" u="sng" sz="1550" spc="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550" spc="9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for</a:t>
            </a:r>
            <a:r>
              <a:rPr dirty="0" u="sng" sz="1550" spc="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5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Camera</a:t>
            </a:r>
            <a:r>
              <a:rPr dirty="0" u="sng" sz="1550" spc="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5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Using</a:t>
            </a:r>
            <a:r>
              <a:rPr dirty="0" u="sng" sz="1550" spc="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5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Transformers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44238" rIns="0" bIns="0" rtlCol="0" vert="horz">
            <a:spAutoFit/>
          </a:bodyPr>
          <a:lstStyle/>
          <a:p>
            <a:pPr marL="3498850">
              <a:lnSpc>
                <a:spcPct val="100000"/>
              </a:lnSpc>
              <a:spcBef>
                <a:spcPts val="130"/>
              </a:spcBef>
            </a:pPr>
            <a:r>
              <a:rPr dirty="0" spc="-1000"/>
              <a:t>T</a:t>
            </a:r>
            <a:r>
              <a:rPr dirty="0" spc="-120"/>
              <a:t>e</a:t>
            </a:r>
            <a:r>
              <a:rPr dirty="0" spc="-165"/>
              <a:t>s</a:t>
            </a:r>
            <a:r>
              <a:rPr dirty="0" spc="-145"/>
              <a:t>l</a:t>
            </a:r>
            <a:r>
              <a:rPr dirty="0" spc="35"/>
              <a:t>a</a:t>
            </a:r>
            <a:r>
              <a:rPr dirty="0" spc="-965"/>
              <a:t> </a:t>
            </a:r>
            <a:r>
              <a:rPr dirty="0" spc="380"/>
              <a:t>Computer</a:t>
            </a:r>
            <a:r>
              <a:rPr dirty="0" spc="-965"/>
              <a:t> </a:t>
            </a:r>
            <a:r>
              <a:rPr dirty="0" spc="-10"/>
              <a:t>Vision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396254" y="9602213"/>
            <a:ext cx="7362190" cy="2641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50" spc="-25" b="1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dirty="0" sz="155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sng" sz="1550" spc="-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Tesla</a:t>
            </a:r>
            <a:r>
              <a:rPr dirty="0" u="sng" sz="1550" spc="-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5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AI</a:t>
            </a:r>
            <a:r>
              <a:rPr dirty="0" u="sng" sz="1550" spc="-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5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Day</a:t>
            </a:r>
            <a:r>
              <a:rPr dirty="0" u="sng" sz="1550" spc="-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5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Video</a:t>
            </a:r>
            <a:r>
              <a:rPr dirty="0" sz="155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(49:49).</a:t>
            </a:r>
            <a:r>
              <a:rPr dirty="0" sz="155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-160">
                <a:solidFill>
                  <a:srgbClr val="FFFFFF"/>
                </a:solidFill>
                <a:latin typeface="Arial"/>
                <a:cs typeface="Arial"/>
              </a:rPr>
              <a:t>PS</a:t>
            </a:r>
            <a:r>
              <a:rPr dirty="0" sz="155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dirty="0" sz="155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sng" sz="1550" spc="-7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2:01:31</a:t>
            </a:r>
            <a:r>
              <a:rPr dirty="0" sz="155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05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55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8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55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dirty="0" sz="155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50">
                <a:solidFill>
                  <a:srgbClr val="FFFFFF"/>
                </a:solidFill>
                <a:latin typeface="Arial"/>
                <a:cs typeface="Arial"/>
              </a:rPr>
              <a:t>video</a:t>
            </a:r>
            <a:r>
              <a:rPr dirty="0" sz="155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9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55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surprise</a:t>
            </a:r>
            <a:r>
              <a:rPr dirty="0" sz="155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-25">
                <a:solidFill>
                  <a:srgbClr val="FFFFFF"/>
                </a:solidFill>
                <a:latin typeface="Arial"/>
                <a:cs typeface="Arial"/>
              </a:rPr>
              <a:t>;)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8834" y="2482208"/>
            <a:ext cx="16946426" cy="6903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44238" rIns="0" bIns="0" rtlCol="0" vert="horz">
            <a:spAutoFit/>
          </a:bodyPr>
          <a:lstStyle/>
          <a:p>
            <a:pPr marL="3498850">
              <a:lnSpc>
                <a:spcPct val="100000"/>
              </a:lnSpc>
              <a:spcBef>
                <a:spcPts val="130"/>
              </a:spcBef>
            </a:pPr>
            <a:r>
              <a:rPr dirty="0" spc="-1000"/>
              <a:t>T</a:t>
            </a:r>
            <a:r>
              <a:rPr dirty="0" spc="-120"/>
              <a:t>e</a:t>
            </a:r>
            <a:r>
              <a:rPr dirty="0" spc="-165"/>
              <a:t>s</a:t>
            </a:r>
            <a:r>
              <a:rPr dirty="0" spc="-145"/>
              <a:t>l</a:t>
            </a:r>
            <a:r>
              <a:rPr dirty="0" spc="35"/>
              <a:t>a</a:t>
            </a:r>
            <a:r>
              <a:rPr dirty="0" spc="-965"/>
              <a:t> </a:t>
            </a:r>
            <a:r>
              <a:rPr dirty="0" spc="380"/>
              <a:t>Computer</a:t>
            </a:r>
            <a:r>
              <a:rPr dirty="0" spc="-965"/>
              <a:t> </a:t>
            </a:r>
            <a:r>
              <a:rPr dirty="0" spc="-10"/>
              <a:t>Vision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3088" y="1999939"/>
            <a:ext cx="9737923" cy="730867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495820" y="8922572"/>
            <a:ext cx="3112770" cy="2641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50" spc="-25" b="1">
                <a:solidFill>
                  <a:srgbClr val="FFFFFF"/>
                </a:solidFill>
                <a:latin typeface="Arial"/>
                <a:cs typeface="Arial"/>
              </a:rPr>
              <a:t>Source: </a:t>
            </a:r>
            <a:r>
              <a:rPr dirty="0" u="sng" sz="15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AI</a:t>
            </a:r>
            <a:r>
              <a:rPr dirty="0" u="sng" sz="155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5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Drivr</a:t>
            </a:r>
            <a:r>
              <a:rPr dirty="0" u="sng" sz="155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5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YouTube</a:t>
            </a:r>
            <a:r>
              <a:rPr dirty="0" u="sng" sz="155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5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channel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98517" y="1983143"/>
            <a:ext cx="14886940" cy="8703945"/>
          </a:xfrm>
          <a:prstGeom prst="rect">
            <a:avLst/>
          </a:prstGeom>
        </p:spPr>
        <p:txBody>
          <a:bodyPr wrap="square" lIns="0" tIns="102235" rIns="0" bIns="0" rtlCol="0" vert="horz">
            <a:spAutoFit/>
          </a:bodyPr>
          <a:lstStyle/>
          <a:p>
            <a:pPr marL="460375" indent="-422909">
              <a:lnSpc>
                <a:spcPct val="100000"/>
              </a:lnSpc>
              <a:spcBef>
                <a:spcPts val="805"/>
              </a:spcBef>
              <a:buSzPct val="145714"/>
              <a:buChar char="•"/>
              <a:tabLst>
                <a:tab pos="461009" algn="l"/>
              </a:tabLst>
            </a:pPr>
            <a:r>
              <a:rPr dirty="0" sz="3500" spc="220">
                <a:solidFill>
                  <a:srgbClr val="FFFFFF"/>
                </a:solidFill>
                <a:latin typeface="Arial"/>
                <a:cs typeface="Arial"/>
              </a:rPr>
              <a:t>Getting</a:t>
            </a:r>
            <a:r>
              <a:rPr dirty="0" sz="35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2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5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85">
                <a:solidFill>
                  <a:srgbClr val="FFFFFF"/>
                </a:solidFill>
                <a:latin typeface="Arial"/>
                <a:cs typeface="Arial"/>
              </a:rPr>
              <a:t>vision</a:t>
            </a:r>
            <a:r>
              <a:rPr dirty="0" sz="35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170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r>
              <a:rPr dirty="0" sz="35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33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35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215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dirty="0" sz="35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26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35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8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dirty="0" sz="35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10">
                <a:solidFill>
                  <a:srgbClr val="FFFFFF"/>
                </a:solidFill>
                <a:latin typeface="Andale Mono"/>
                <a:cs typeface="Andale Mono"/>
              </a:rPr>
              <a:t>torchvision.datasets</a:t>
            </a:r>
            <a:endParaRPr sz="3500">
              <a:latin typeface="Andale Mono"/>
              <a:cs typeface="Andale Mono"/>
            </a:endParaRPr>
          </a:p>
          <a:p>
            <a:pPr marL="460375" indent="-422909">
              <a:lnSpc>
                <a:spcPct val="100000"/>
              </a:lnSpc>
              <a:spcBef>
                <a:spcPts val="2600"/>
              </a:spcBef>
              <a:buSzPct val="145714"/>
              <a:buChar char="•"/>
              <a:tabLst>
                <a:tab pos="461009" algn="l"/>
              </a:tabLst>
            </a:pPr>
            <a:r>
              <a:rPr dirty="0" sz="3500" spc="190">
                <a:solidFill>
                  <a:srgbClr val="FFFFFF"/>
                </a:solidFill>
                <a:latin typeface="Arial"/>
                <a:cs typeface="Arial"/>
              </a:rPr>
              <a:t>Architecture</a:t>
            </a:r>
            <a:r>
              <a:rPr dirty="0" sz="35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28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35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2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5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140">
                <a:solidFill>
                  <a:srgbClr val="16E7CF"/>
                </a:solidFill>
                <a:latin typeface="Arial"/>
                <a:cs typeface="Arial"/>
              </a:rPr>
              <a:t>convolutional</a:t>
            </a:r>
            <a:r>
              <a:rPr dirty="0" sz="3500" spc="-204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3500" spc="80">
                <a:solidFill>
                  <a:srgbClr val="16E7CF"/>
                </a:solidFill>
                <a:latin typeface="Arial"/>
                <a:cs typeface="Arial"/>
              </a:rPr>
              <a:t>neural</a:t>
            </a:r>
            <a:r>
              <a:rPr dirty="0" sz="3500" spc="-21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3500" spc="225">
                <a:solidFill>
                  <a:srgbClr val="16E7CF"/>
                </a:solidFill>
                <a:latin typeface="Arial"/>
                <a:cs typeface="Arial"/>
              </a:rPr>
              <a:t>network</a:t>
            </a:r>
            <a:r>
              <a:rPr dirty="0" sz="3500" spc="-204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3500">
                <a:solidFill>
                  <a:srgbClr val="FFFFFF"/>
                </a:solidFill>
                <a:latin typeface="Arial"/>
                <a:cs typeface="Arial"/>
              </a:rPr>
              <a:t>(CNN)</a:t>
            </a:r>
            <a:r>
              <a:rPr dirty="0" sz="35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26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35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10">
                <a:solidFill>
                  <a:srgbClr val="FFFFFF"/>
                </a:solidFill>
                <a:latin typeface="Arial"/>
                <a:cs typeface="Arial"/>
              </a:rPr>
              <a:t>PyTorch</a:t>
            </a:r>
            <a:endParaRPr sz="3500">
              <a:latin typeface="Arial"/>
              <a:cs typeface="Arial"/>
            </a:endParaRPr>
          </a:p>
          <a:p>
            <a:pPr marL="460375" indent="-422909">
              <a:lnSpc>
                <a:spcPct val="100000"/>
              </a:lnSpc>
              <a:spcBef>
                <a:spcPts val="2605"/>
              </a:spcBef>
              <a:buSzPct val="145714"/>
              <a:buChar char="•"/>
              <a:tabLst>
                <a:tab pos="461009" algn="l"/>
              </a:tabLst>
            </a:pPr>
            <a:r>
              <a:rPr dirty="0" sz="3500" spc="17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35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130">
                <a:solidFill>
                  <a:srgbClr val="FFFFFF"/>
                </a:solidFill>
                <a:latin typeface="Arial"/>
                <a:cs typeface="Arial"/>
              </a:rPr>
              <a:t>end-</a:t>
            </a:r>
            <a:r>
              <a:rPr dirty="0" sz="3500" spc="250">
                <a:solidFill>
                  <a:srgbClr val="FFFFFF"/>
                </a:solidFill>
                <a:latin typeface="Arial"/>
                <a:cs typeface="Arial"/>
              </a:rPr>
              <a:t>to-</a:t>
            </a:r>
            <a:r>
              <a:rPr dirty="0" sz="3500" spc="175">
                <a:solidFill>
                  <a:srgbClr val="FFFFFF"/>
                </a:solidFill>
                <a:latin typeface="Arial"/>
                <a:cs typeface="Arial"/>
              </a:rPr>
              <a:t>end</a:t>
            </a:r>
            <a:r>
              <a:rPr dirty="0" sz="35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110">
                <a:solidFill>
                  <a:srgbClr val="FFFFFF"/>
                </a:solidFill>
                <a:latin typeface="Arial"/>
                <a:cs typeface="Arial"/>
              </a:rPr>
              <a:t>multi-</a:t>
            </a:r>
            <a:r>
              <a:rPr dirty="0" sz="3500" spc="125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dirty="0" sz="35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13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r>
              <a:rPr dirty="0" sz="35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75">
                <a:solidFill>
                  <a:srgbClr val="FFFFFF"/>
                </a:solidFill>
                <a:latin typeface="Arial"/>
                <a:cs typeface="Arial"/>
              </a:rPr>
              <a:t>classiKcation</a:t>
            </a:r>
            <a:r>
              <a:rPr dirty="0" sz="35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17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endParaRPr sz="3500">
              <a:latin typeface="Arial"/>
              <a:cs typeface="Arial"/>
            </a:endParaRPr>
          </a:p>
          <a:p>
            <a:pPr marL="460375" indent="-422909">
              <a:lnSpc>
                <a:spcPct val="100000"/>
              </a:lnSpc>
              <a:spcBef>
                <a:spcPts val="2600"/>
              </a:spcBef>
              <a:buSzPct val="145714"/>
              <a:buChar char="•"/>
              <a:tabLst>
                <a:tab pos="461009" algn="l"/>
              </a:tabLst>
            </a:pPr>
            <a:r>
              <a:rPr dirty="0" sz="3500" spc="70">
                <a:solidFill>
                  <a:srgbClr val="FFFFFF"/>
                </a:solidFill>
                <a:latin typeface="Arial"/>
                <a:cs typeface="Arial"/>
              </a:rPr>
              <a:t>Steps</a:t>
            </a:r>
            <a:r>
              <a:rPr dirty="0" sz="35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8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35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155">
                <a:solidFill>
                  <a:srgbClr val="FFFFFF"/>
                </a:solidFill>
                <a:latin typeface="Arial"/>
                <a:cs typeface="Arial"/>
              </a:rPr>
              <a:t>modelling</a:t>
            </a:r>
            <a:r>
              <a:rPr dirty="0" sz="35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26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35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25">
                <a:solidFill>
                  <a:srgbClr val="16E7CF"/>
                </a:solidFill>
                <a:latin typeface="Arial"/>
                <a:cs typeface="Arial"/>
              </a:rPr>
              <a:t>CNNs</a:t>
            </a:r>
            <a:r>
              <a:rPr dirty="0" sz="3500" spc="-21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3500" spc="80">
                <a:solidFill>
                  <a:srgbClr val="16E7CF"/>
                </a:solidFill>
                <a:latin typeface="Arial"/>
                <a:cs typeface="Arial"/>
              </a:rPr>
              <a:t>in</a:t>
            </a:r>
            <a:r>
              <a:rPr dirty="0" sz="3500" spc="-21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3500" spc="-10">
                <a:solidFill>
                  <a:srgbClr val="16E7CF"/>
                </a:solidFill>
                <a:latin typeface="Arial"/>
                <a:cs typeface="Arial"/>
              </a:rPr>
              <a:t>PyTorch</a:t>
            </a:r>
            <a:endParaRPr sz="3500">
              <a:latin typeface="Arial"/>
              <a:cs typeface="Arial"/>
            </a:endParaRPr>
          </a:p>
          <a:p>
            <a:pPr lvl="1" marL="827405" indent="-422909">
              <a:lnSpc>
                <a:spcPct val="100000"/>
              </a:lnSpc>
              <a:spcBef>
                <a:spcPts val="2605"/>
              </a:spcBef>
              <a:buSzPct val="145714"/>
              <a:buChar char="•"/>
              <a:tabLst>
                <a:tab pos="827405" algn="l"/>
              </a:tabLst>
            </a:pPr>
            <a:r>
              <a:rPr dirty="0" sz="3500" spc="135">
                <a:solidFill>
                  <a:srgbClr val="FFFFFF"/>
                </a:solidFill>
                <a:latin typeface="Arial"/>
                <a:cs typeface="Arial"/>
              </a:rPr>
              <a:t>Creating</a:t>
            </a:r>
            <a:r>
              <a:rPr dirty="0" sz="3500" spc="-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2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5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>
                <a:solidFill>
                  <a:srgbClr val="FFFFFF"/>
                </a:solidFill>
                <a:latin typeface="Arial"/>
                <a:cs typeface="Arial"/>
              </a:rPr>
              <a:t>CNN</a:t>
            </a:r>
            <a:r>
              <a:rPr dirty="0" sz="35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18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3500" spc="-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26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35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10">
                <a:solidFill>
                  <a:srgbClr val="FFFFFF"/>
                </a:solidFill>
                <a:latin typeface="Arial"/>
                <a:cs typeface="Arial"/>
              </a:rPr>
              <a:t>PyTorch</a:t>
            </a:r>
            <a:endParaRPr sz="3500">
              <a:latin typeface="Arial"/>
              <a:cs typeface="Arial"/>
            </a:endParaRPr>
          </a:p>
          <a:p>
            <a:pPr lvl="1" marL="827405" indent="-422909">
              <a:lnSpc>
                <a:spcPct val="100000"/>
              </a:lnSpc>
              <a:spcBef>
                <a:spcPts val="2600"/>
              </a:spcBef>
              <a:buSzPct val="145714"/>
              <a:buChar char="•"/>
              <a:tabLst>
                <a:tab pos="827405" algn="l"/>
              </a:tabLst>
            </a:pPr>
            <a:r>
              <a:rPr dirty="0" sz="3500" spc="80">
                <a:solidFill>
                  <a:srgbClr val="FFFFFF"/>
                </a:solidFill>
                <a:latin typeface="Arial"/>
                <a:cs typeface="Arial"/>
              </a:rPr>
              <a:t>Picking</a:t>
            </a:r>
            <a:r>
              <a:rPr dirty="0" sz="35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2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5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>
                <a:solidFill>
                  <a:srgbClr val="FFFFFF"/>
                </a:solidFill>
                <a:latin typeface="Arial"/>
                <a:cs typeface="Arial"/>
              </a:rPr>
              <a:t>loss</a:t>
            </a:r>
            <a:r>
              <a:rPr dirty="0" sz="35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114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35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165">
                <a:solidFill>
                  <a:srgbClr val="FFFFFF"/>
                </a:solidFill>
                <a:latin typeface="Arial"/>
                <a:cs typeface="Arial"/>
              </a:rPr>
              <a:t>optimizer</a:t>
            </a:r>
            <a:endParaRPr sz="3500">
              <a:latin typeface="Arial"/>
              <a:cs typeface="Arial"/>
            </a:endParaRPr>
          </a:p>
          <a:p>
            <a:pPr lvl="1" marL="827405" indent="-422909">
              <a:lnSpc>
                <a:spcPct val="100000"/>
              </a:lnSpc>
              <a:spcBef>
                <a:spcPts val="2600"/>
              </a:spcBef>
              <a:buSzPct val="145714"/>
              <a:buChar char="•"/>
              <a:tabLst>
                <a:tab pos="827405" algn="l"/>
              </a:tabLst>
            </a:pPr>
            <a:r>
              <a:rPr dirty="0" sz="3500" spc="65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dirty="0" sz="35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2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5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>
                <a:solidFill>
                  <a:srgbClr val="FFFFFF"/>
                </a:solidFill>
                <a:latin typeface="Arial"/>
                <a:cs typeface="Arial"/>
              </a:rPr>
              <a:t>PyTorch</a:t>
            </a:r>
            <a:r>
              <a:rPr dirty="0" sz="35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22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dirty="0" sz="35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85">
                <a:solidFill>
                  <a:srgbClr val="FFFFFF"/>
                </a:solidFill>
                <a:latin typeface="Arial"/>
                <a:cs typeface="Arial"/>
              </a:rPr>
              <a:t>vision</a:t>
            </a:r>
            <a:r>
              <a:rPr dirty="0" sz="35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16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3500">
              <a:latin typeface="Arial"/>
              <a:cs typeface="Arial"/>
            </a:endParaRPr>
          </a:p>
          <a:p>
            <a:pPr lvl="1" marL="827405" indent="-422909">
              <a:lnSpc>
                <a:spcPct val="100000"/>
              </a:lnSpc>
              <a:spcBef>
                <a:spcPts val="2605"/>
              </a:spcBef>
              <a:buSzPct val="145714"/>
              <a:buChar char="•"/>
              <a:tabLst>
                <a:tab pos="827405" algn="l"/>
              </a:tabLst>
            </a:pPr>
            <a:r>
              <a:rPr dirty="0" sz="3500" spc="60">
                <a:solidFill>
                  <a:srgbClr val="FFFFFF"/>
                </a:solidFill>
                <a:latin typeface="Arial"/>
                <a:cs typeface="Arial"/>
              </a:rPr>
              <a:t>Evaluating</a:t>
            </a:r>
            <a:r>
              <a:rPr dirty="0" sz="35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2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5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17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3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550">
              <a:latin typeface="Arial"/>
              <a:cs typeface="Arial"/>
            </a:endParaRPr>
          </a:p>
          <a:p>
            <a:pPr algn="ctr" marR="1367155">
              <a:lnSpc>
                <a:spcPct val="100000"/>
              </a:lnSpc>
            </a:pPr>
            <a:r>
              <a:rPr dirty="0" sz="4950" spc="-20" b="1">
                <a:solidFill>
                  <a:srgbClr val="FFFFFF"/>
                </a:solidFill>
                <a:latin typeface="Helvetica Neue"/>
                <a:cs typeface="Helvetica Neue"/>
              </a:rPr>
              <a:t>How:</a:t>
            </a:r>
            <a:endParaRPr sz="4950">
              <a:latin typeface="Helvetica Neue"/>
              <a:cs typeface="Helvetica Neue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6256" y="9475120"/>
            <a:ext cx="1570632" cy="157063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02334" y="9475120"/>
            <a:ext cx="1570632" cy="15706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45007" y="56021"/>
            <a:ext cx="12623165" cy="12973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350" spc="350"/>
              <a:t>What</a:t>
            </a:r>
            <a:r>
              <a:rPr dirty="0" sz="8350" spc="-875"/>
              <a:t> </a:t>
            </a:r>
            <a:r>
              <a:rPr dirty="0" sz="8350" spc="150"/>
              <a:t>we’re</a:t>
            </a:r>
            <a:r>
              <a:rPr dirty="0" sz="8350" spc="-869"/>
              <a:t> </a:t>
            </a:r>
            <a:r>
              <a:rPr dirty="0" sz="8350" spc="270"/>
              <a:t>going</a:t>
            </a:r>
            <a:r>
              <a:rPr dirty="0" sz="8350" spc="-869"/>
              <a:t> </a:t>
            </a:r>
            <a:r>
              <a:rPr dirty="0" sz="8350" spc="715"/>
              <a:t>to</a:t>
            </a:r>
            <a:r>
              <a:rPr dirty="0" sz="8350" spc="-869"/>
              <a:t> </a:t>
            </a:r>
            <a:r>
              <a:rPr dirty="0" sz="8350" spc="135"/>
              <a:t>cover</a:t>
            </a:r>
            <a:endParaRPr sz="8350"/>
          </a:p>
        </p:txBody>
      </p:sp>
      <p:sp>
        <p:nvSpPr>
          <p:cNvPr id="6" name="object 6" descr=""/>
          <p:cNvSpPr txBox="1"/>
          <p:nvPr/>
        </p:nvSpPr>
        <p:spPr>
          <a:xfrm rot="21540000">
            <a:off x="12947036" y="1332581"/>
            <a:ext cx="2728965" cy="628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345"/>
              </a:lnSpc>
            </a:pPr>
            <a:r>
              <a:rPr dirty="0" sz="4950" spc="-10" b="1">
                <a:solidFill>
                  <a:srgbClr val="FFFFFF"/>
                </a:solidFill>
                <a:latin typeface="Bradley Hand"/>
                <a:cs typeface="Bradley Hand"/>
              </a:rPr>
              <a:t>(broadly)</a:t>
            </a:r>
            <a:endParaRPr sz="4950">
              <a:latin typeface="Bradley Hand"/>
              <a:cs typeface="Bradley Hand"/>
            </a:endParaRPr>
          </a:p>
        </p:txBody>
      </p:sp>
      <p:sp>
        <p:nvSpPr>
          <p:cNvPr id="7" name="object 7" descr=""/>
          <p:cNvSpPr txBox="1"/>
          <p:nvPr/>
        </p:nvSpPr>
        <p:spPr>
          <a:xfrm rot="21540000">
            <a:off x="5027909" y="9462197"/>
            <a:ext cx="4503607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60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(we’ll</a:t>
            </a:r>
            <a:r>
              <a:rPr dirty="0" sz="2450" spc="-4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be</a:t>
            </a:r>
            <a:r>
              <a:rPr dirty="0" baseline="2267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401" sz="3675" b="1">
                <a:solidFill>
                  <a:srgbClr val="FFFFFF"/>
                </a:solidFill>
                <a:latin typeface="Bradley Hand"/>
                <a:cs typeface="Bradley Hand"/>
              </a:rPr>
              <a:t>cooking</a:t>
            </a:r>
            <a:r>
              <a:rPr dirty="0" baseline="3401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5668" sz="3675" b="1">
                <a:solidFill>
                  <a:srgbClr val="FFFFFF"/>
                </a:solidFill>
                <a:latin typeface="Bradley Hand"/>
                <a:cs typeface="Bradley Hand"/>
              </a:rPr>
              <a:t>up</a:t>
            </a:r>
            <a:r>
              <a:rPr dirty="0" baseline="5668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6802" sz="3675" b="1">
                <a:solidFill>
                  <a:srgbClr val="FFFFFF"/>
                </a:solidFill>
                <a:latin typeface="Bradley Hand"/>
                <a:cs typeface="Bradley Hand"/>
              </a:rPr>
              <a:t>lots</a:t>
            </a:r>
            <a:r>
              <a:rPr dirty="0" baseline="6802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9070" sz="3675" b="1">
                <a:solidFill>
                  <a:srgbClr val="FFFFFF"/>
                </a:solidFill>
                <a:latin typeface="Bradley Hand"/>
                <a:cs typeface="Bradley Hand"/>
              </a:rPr>
              <a:t>of</a:t>
            </a:r>
            <a:r>
              <a:rPr dirty="0" baseline="9070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9070" sz="3675" spc="-15" b="1">
                <a:solidFill>
                  <a:srgbClr val="FFFFFF"/>
                </a:solidFill>
                <a:latin typeface="Bradley Hand"/>
                <a:cs typeface="Bradley Hand"/>
              </a:rPr>
              <a:t>code!)</a:t>
            </a:r>
            <a:endParaRPr baseline="9070" sz="3675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315" y="261653"/>
            <a:ext cx="18189575" cy="136969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800" spc="340"/>
              <a:t>Computer</a:t>
            </a:r>
            <a:r>
              <a:rPr dirty="0" sz="8800" spc="-855"/>
              <a:t> </a:t>
            </a:r>
            <a:r>
              <a:rPr dirty="0" sz="8800"/>
              <a:t>vision</a:t>
            </a:r>
            <a:r>
              <a:rPr dirty="0" sz="8800" spc="-850"/>
              <a:t> </a:t>
            </a:r>
            <a:r>
              <a:rPr dirty="0" sz="8800" spc="240"/>
              <a:t>inputs</a:t>
            </a:r>
            <a:r>
              <a:rPr dirty="0" sz="8800" spc="-855"/>
              <a:t> </a:t>
            </a:r>
            <a:r>
              <a:rPr dirty="0" sz="8800" spc="170"/>
              <a:t>and</a:t>
            </a:r>
            <a:r>
              <a:rPr dirty="0" sz="8800" spc="-850"/>
              <a:t> </a:t>
            </a:r>
            <a:r>
              <a:rPr dirty="0" sz="8800" spc="385"/>
              <a:t>outputs</a:t>
            </a:r>
            <a:endParaRPr sz="8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2800" y="6124653"/>
            <a:ext cx="8958573" cy="397346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67196" y="2654528"/>
            <a:ext cx="2242213" cy="2242213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 rot="180000">
            <a:off x="6939209" y="10002806"/>
            <a:ext cx="3850157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60"/>
              </a:lnSpc>
            </a:pPr>
            <a:r>
              <a:rPr dirty="0" baseline="3401" sz="3675" b="1">
                <a:solidFill>
                  <a:srgbClr val="FFFFFF"/>
                </a:solidFill>
                <a:latin typeface="Bradley Hand"/>
                <a:cs typeface="Bradley Hand"/>
              </a:rPr>
              <a:t>(often</a:t>
            </a:r>
            <a:r>
              <a:rPr dirty="0" baseline="3401" sz="3675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already</a:t>
            </a:r>
            <a:r>
              <a:rPr dirty="0" sz="2450" spc="-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401" sz="3675" b="1">
                <a:solidFill>
                  <a:srgbClr val="FFFFFF"/>
                </a:solidFill>
                <a:latin typeface="Bradley Hand"/>
                <a:cs typeface="Bradley Hand"/>
              </a:rPr>
              <a:t>exists,</a:t>
            </a:r>
            <a:r>
              <a:rPr dirty="0" baseline="-3401" sz="3675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6802" sz="3675" b="1">
                <a:solidFill>
                  <a:srgbClr val="FFFFFF"/>
                </a:solidFill>
                <a:latin typeface="Bradley Hand"/>
                <a:cs typeface="Bradley Hand"/>
              </a:rPr>
              <a:t>if</a:t>
            </a:r>
            <a:r>
              <a:rPr dirty="0" baseline="-6802" sz="3675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7936" sz="3675" spc="-30" b="1">
                <a:solidFill>
                  <a:srgbClr val="FFFFFF"/>
                </a:solidFill>
                <a:latin typeface="Bradley Hand"/>
                <a:cs typeface="Bradley Hand"/>
              </a:rPr>
              <a:t>not,</a:t>
            </a:r>
            <a:endParaRPr baseline="-7936" sz="3675">
              <a:latin typeface="Bradley Hand"/>
              <a:cs typeface="Bradley Hand"/>
            </a:endParaRPr>
          </a:p>
        </p:txBody>
      </p:sp>
      <p:sp>
        <p:nvSpPr>
          <p:cNvPr id="6" name="object 6" descr=""/>
          <p:cNvSpPr txBox="1"/>
          <p:nvPr/>
        </p:nvSpPr>
        <p:spPr>
          <a:xfrm rot="180000">
            <a:off x="7522408" y="10354713"/>
            <a:ext cx="2634384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25"/>
              </a:lnSpc>
            </a:pPr>
            <a:r>
              <a:rPr dirty="0" baseline="3401" sz="3675" b="1">
                <a:solidFill>
                  <a:srgbClr val="FFFFFF"/>
                </a:solidFill>
                <a:latin typeface="Bradley Hand"/>
                <a:cs typeface="Bradley Hand"/>
              </a:rPr>
              <a:t>you</a:t>
            </a:r>
            <a:r>
              <a:rPr dirty="0" baseline="3401" sz="3675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can</a:t>
            </a:r>
            <a:r>
              <a:rPr dirty="0" baseline="2267" sz="3675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build</a:t>
            </a:r>
            <a:r>
              <a:rPr dirty="0" sz="2450" spc="-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67" sz="3675" spc="-30" b="1">
                <a:solidFill>
                  <a:srgbClr val="FFFFFF"/>
                </a:solidFill>
                <a:latin typeface="Bradley Hand"/>
                <a:cs typeface="Bradley Hand"/>
              </a:rPr>
              <a:t>one)</a:t>
            </a:r>
            <a:endParaRPr baseline="-2267" sz="3675">
              <a:latin typeface="Bradley Hand"/>
              <a:cs typeface="Bradley Hand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706679" y="7307741"/>
            <a:ext cx="36569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10">
                <a:solidFill>
                  <a:srgbClr val="FFFFFF"/>
                </a:solidFill>
                <a:latin typeface="Andale Mono"/>
                <a:cs typeface="Andale Mono"/>
              </a:rPr>
              <a:t>[[0.31,</a:t>
            </a:r>
            <a:r>
              <a:rPr dirty="0" sz="2450" spc="-25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95">
                <a:solidFill>
                  <a:srgbClr val="FFFFFF"/>
                </a:solidFill>
                <a:latin typeface="Andale Mono"/>
                <a:cs typeface="Andale Mono"/>
              </a:rPr>
              <a:t>0.62,</a:t>
            </a:r>
            <a:r>
              <a:rPr dirty="0" sz="2450" spc="-23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80">
                <a:solidFill>
                  <a:srgbClr val="FFFFFF"/>
                </a:solidFill>
                <a:latin typeface="Andale Mono"/>
                <a:cs typeface="Andale Mono"/>
              </a:rPr>
              <a:t>0.44…],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459499" y="2760829"/>
            <a:ext cx="1784350" cy="16840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4370"/>
              </a:lnSpc>
              <a:spcBef>
                <a:spcPts val="110"/>
              </a:spcBef>
            </a:pPr>
            <a:r>
              <a:rPr dirty="0" sz="3700" spc="24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37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37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-25">
                <a:solidFill>
                  <a:srgbClr val="FFFFFF"/>
                </a:solidFill>
                <a:latin typeface="Arial"/>
                <a:cs typeface="Arial"/>
              </a:rPr>
              <a:t>224</a:t>
            </a:r>
            <a:endParaRPr sz="3700">
              <a:latin typeface="Arial"/>
              <a:cs typeface="Arial"/>
            </a:endParaRPr>
          </a:p>
          <a:p>
            <a:pPr algn="ctr">
              <a:lnSpc>
                <a:spcPts val="4305"/>
              </a:lnSpc>
            </a:pPr>
            <a:r>
              <a:rPr dirty="0" sz="3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7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37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-25">
                <a:solidFill>
                  <a:srgbClr val="FFFFFF"/>
                </a:solidFill>
                <a:latin typeface="Arial"/>
                <a:cs typeface="Arial"/>
              </a:rPr>
              <a:t>224</a:t>
            </a:r>
            <a:endParaRPr sz="3700">
              <a:latin typeface="Arial"/>
              <a:cs typeface="Arial"/>
            </a:endParaRPr>
          </a:p>
          <a:p>
            <a:pPr algn="ctr">
              <a:lnSpc>
                <a:spcPts val="4370"/>
              </a:lnSpc>
            </a:pPr>
            <a:r>
              <a:rPr dirty="0" sz="3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7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37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7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33963" y="4246874"/>
            <a:ext cx="2099310" cy="3746500"/>
            <a:chOff x="333963" y="4246874"/>
            <a:chExt cx="2099310" cy="3746500"/>
          </a:xfrm>
        </p:grpSpPr>
        <p:sp>
          <p:nvSpPr>
            <p:cNvPr id="10" name="object 10" descr=""/>
            <p:cNvSpPr/>
            <p:nvPr/>
          </p:nvSpPr>
          <p:spPr>
            <a:xfrm>
              <a:off x="344433" y="4257345"/>
              <a:ext cx="2078355" cy="3693160"/>
            </a:xfrm>
            <a:custGeom>
              <a:avLst/>
              <a:gdLst/>
              <a:ahLst/>
              <a:cxnLst/>
              <a:rect l="l" t="t" r="r" b="b"/>
              <a:pathLst>
                <a:path w="2078355" h="3693159">
                  <a:moveTo>
                    <a:pt x="1104982" y="3692923"/>
                  </a:moveTo>
                  <a:lnTo>
                    <a:pt x="1052304" y="3670706"/>
                  </a:lnTo>
                  <a:lnTo>
                    <a:pt x="1010190" y="3652212"/>
                  </a:lnTo>
                  <a:lnTo>
                    <a:pt x="968936" y="3633509"/>
                  </a:lnTo>
                  <a:lnTo>
                    <a:pt x="928541" y="3614597"/>
                  </a:lnTo>
                  <a:lnTo>
                    <a:pt x="889007" y="3595475"/>
                  </a:lnTo>
                  <a:lnTo>
                    <a:pt x="850333" y="3576144"/>
                  </a:lnTo>
                  <a:lnTo>
                    <a:pt x="812518" y="3556603"/>
                  </a:lnTo>
                  <a:lnTo>
                    <a:pt x="775563" y="3536854"/>
                  </a:lnTo>
                  <a:lnTo>
                    <a:pt x="739469" y="3516895"/>
                  </a:lnTo>
                  <a:lnTo>
                    <a:pt x="704234" y="3496726"/>
                  </a:lnTo>
                  <a:lnTo>
                    <a:pt x="669859" y="3476348"/>
                  </a:lnTo>
                  <a:lnTo>
                    <a:pt x="636345" y="3455761"/>
                  </a:lnTo>
                  <a:lnTo>
                    <a:pt x="603690" y="3434964"/>
                  </a:lnTo>
                  <a:lnTo>
                    <a:pt x="571895" y="3413958"/>
                  </a:lnTo>
                  <a:lnTo>
                    <a:pt x="510885" y="3371318"/>
                  </a:lnTo>
                  <a:lnTo>
                    <a:pt x="453315" y="3327841"/>
                  </a:lnTo>
                  <a:lnTo>
                    <a:pt x="399184" y="3283526"/>
                  </a:lnTo>
                  <a:lnTo>
                    <a:pt x="348493" y="3238373"/>
                  </a:lnTo>
                  <a:lnTo>
                    <a:pt x="301243" y="3192383"/>
                  </a:lnTo>
                  <a:lnTo>
                    <a:pt x="257431" y="3145556"/>
                  </a:lnTo>
                  <a:lnTo>
                    <a:pt x="217060" y="3097891"/>
                  </a:lnTo>
                  <a:lnTo>
                    <a:pt x="180128" y="3049389"/>
                  </a:lnTo>
                  <a:lnTo>
                    <a:pt x="146637" y="3000049"/>
                  </a:lnTo>
                  <a:lnTo>
                    <a:pt x="116584" y="2949872"/>
                  </a:lnTo>
                  <a:lnTo>
                    <a:pt x="89972" y="2898857"/>
                  </a:lnTo>
                  <a:lnTo>
                    <a:pt x="66800" y="2847005"/>
                  </a:lnTo>
                  <a:lnTo>
                    <a:pt x="47067" y="2794315"/>
                  </a:lnTo>
                  <a:lnTo>
                    <a:pt x="30774" y="2740788"/>
                  </a:lnTo>
                  <a:lnTo>
                    <a:pt x="17921" y="2686423"/>
                  </a:lnTo>
                  <a:lnTo>
                    <a:pt x="8507" y="2631221"/>
                  </a:lnTo>
                  <a:lnTo>
                    <a:pt x="2533" y="2575182"/>
                  </a:lnTo>
                  <a:lnTo>
                    <a:pt x="0" y="2518305"/>
                  </a:lnTo>
                  <a:lnTo>
                    <a:pt x="22" y="2489552"/>
                  </a:lnTo>
                  <a:lnTo>
                    <a:pt x="2648" y="2431419"/>
                  </a:lnTo>
                  <a:lnTo>
                    <a:pt x="8714" y="2372448"/>
                  </a:lnTo>
                  <a:lnTo>
                    <a:pt x="18219" y="2312640"/>
                  </a:lnTo>
                  <a:lnTo>
                    <a:pt x="31164" y="2251994"/>
                  </a:lnTo>
                  <a:lnTo>
                    <a:pt x="47548" y="2190511"/>
                  </a:lnTo>
                  <a:lnTo>
                    <a:pt x="67373" y="2128191"/>
                  </a:lnTo>
                  <a:lnTo>
                    <a:pt x="90637" y="2065032"/>
                  </a:lnTo>
                  <a:lnTo>
                    <a:pt x="117341" y="2001037"/>
                  </a:lnTo>
                  <a:lnTo>
                    <a:pt x="147485" y="1936204"/>
                  </a:lnTo>
                  <a:lnTo>
                    <a:pt x="181068" y="1870533"/>
                  </a:lnTo>
                  <a:lnTo>
                    <a:pt x="218091" y="1804026"/>
                  </a:lnTo>
                  <a:lnTo>
                    <a:pt x="237893" y="1770457"/>
                  </a:lnTo>
                  <a:lnTo>
                    <a:pt x="258554" y="1736680"/>
                  </a:lnTo>
                  <a:lnTo>
                    <a:pt x="280076" y="1702693"/>
                  </a:lnTo>
                  <a:lnTo>
                    <a:pt x="302457" y="1668497"/>
                  </a:lnTo>
                  <a:lnTo>
                    <a:pt x="325698" y="1634092"/>
                  </a:lnTo>
                  <a:lnTo>
                    <a:pt x="349800" y="1599477"/>
                  </a:lnTo>
                  <a:lnTo>
                    <a:pt x="374761" y="1564653"/>
                  </a:lnTo>
                  <a:lnTo>
                    <a:pt x="400582" y="1529619"/>
                  </a:lnTo>
                  <a:lnTo>
                    <a:pt x="427263" y="1494376"/>
                  </a:lnTo>
                  <a:lnTo>
                    <a:pt x="454804" y="1458924"/>
                  </a:lnTo>
                  <a:lnTo>
                    <a:pt x="483205" y="1423262"/>
                  </a:lnTo>
                  <a:lnTo>
                    <a:pt x="512466" y="1387391"/>
                  </a:lnTo>
                  <a:lnTo>
                    <a:pt x="542586" y="1351310"/>
                  </a:lnTo>
                  <a:lnTo>
                    <a:pt x="573567" y="1315020"/>
                  </a:lnTo>
                  <a:lnTo>
                    <a:pt x="605408" y="1278521"/>
                  </a:lnTo>
                  <a:lnTo>
                    <a:pt x="638108" y="1241813"/>
                  </a:lnTo>
                  <a:lnTo>
                    <a:pt x="671669" y="1204895"/>
                  </a:lnTo>
                  <a:lnTo>
                    <a:pt x="706089" y="1167767"/>
                  </a:lnTo>
                  <a:lnTo>
                    <a:pt x="741370" y="1130431"/>
                  </a:lnTo>
                  <a:lnTo>
                    <a:pt x="777510" y="1092885"/>
                  </a:lnTo>
                  <a:lnTo>
                    <a:pt x="814510" y="1055129"/>
                  </a:lnTo>
                  <a:lnTo>
                    <a:pt x="852370" y="1017165"/>
                  </a:lnTo>
                  <a:lnTo>
                    <a:pt x="891090" y="978990"/>
                  </a:lnTo>
                  <a:lnTo>
                    <a:pt x="930670" y="940607"/>
                  </a:lnTo>
                  <a:lnTo>
                    <a:pt x="971110" y="902014"/>
                  </a:lnTo>
                  <a:lnTo>
                    <a:pt x="1012410" y="863212"/>
                  </a:lnTo>
                  <a:lnTo>
                    <a:pt x="1054570" y="824200"/>
                  </a:lnTo>
                  <a:lnTo>
                    <a:pt x="1097590" y="784979"/>
                  </a:lnTo>
                  <a:lnTo>
                    <a:pt x="1141470" y="745549"/>
                  </a:lnTo>
                  <a:lnTo>
                    <a:pt x="1186209" y="705909"/>
                  </a:lnTo>
                  <a:lnTo>
                    <a:pt x="1231809" y="666060"/>
                  </a:lnTo>
                  <a:lnTo>
                    <a:pt x="1278268" y="626001"/>
                  </a:lnTo>
                  <a:lnTo>
                    <a:pt x="1325588" y="585733"/>
                  </a:lnTo>
                  <a:lnTo>
                    <a:pt x="1373767" y="545256"/>
                  </a:lnTo>
                  <a:lnTo>
                    <a:pt x="1422807" y="504570"/>
                  </a:lnTo>
                  <a:lnTo>
                    <a:pt x="1472706" y="463674"/>
                  </a:lnTo>
                  <a:lnTo>
                    <a:pt x="1523465" y="422568"/>
                  </a:lnTo>
                  <a:lnTo>
                    <a:pt x="1575084" y="381254"/>
                  </a:lnTo>
                  <a:lnTo>
                    <a:pt x="1627563" y="339730"/>
                  </a:lnTo>
                  <a:lnTo>
                    <a:pt x="1680902" y="297996"/>
                  </a:lnTo>
                  <a:lnTo>
                    <a:pt x="1735101" y="256053"/>
                  </a:lnTo>
                  <a:lnTo>
                    <a:pt x="1790160" y="213901"/>
                  </a:lnTo>
                  <a:lnTo>
                    <a:pt x="1846079" y="171539"/>
                  </a:lnTo>
                  <a:lnTo>
                    <a:pt x="1902858" y="128969"/>
                  </a:lnTo>
                  <a:lnTo>
                    <a:pt x="1960496" y="86188"/>
                  </a:lnTo>
                  <a:lnTo>
                    <a:pt x="2018995" y="43199"/>
                  </a:lnTo>
                  <a:lnTo>
                    <a:pt x="207835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420833" y="7899757"/>
              <a:ext cx="112395" cy="93345"/>
            </a:xfrm>
            <a:custGeom>
              <a:avLst/>
              <a:gdLst/>
              <a:ahLst/>
              <a:cxnLst/>
              <a:rect l="l" t="t" r="r" b="b"/>
              <a:pathLst>
                <a:path w="112394" h="93345">
                  <a:moveTo>
                    <a:pt x="37759" y="0"/>
                  </a:moveTo>
                  <a:lnTo>
                    <a:pt x="0" y="93158"/>
                  </a:lnTo>
                  <a:lnTo>
                    <a:pt x="112038" y="84338"/>
                  </a:lnTo>
                  <a:lnTo>
                    <a:pt x="377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5233382" y="7892461"/>
            <a:ext cx="9657080" cy="111125"/>
            <a:chOff x="5233382" y="7892461"/>
            <a:chExt cx="9657080" cy="111125"/>
          </a:xfrm>
        </p:grpSpPr>
        <p:sp>
          <p:nvSpPr>
            <p:cNvPr id="13" name="object 13" descr=""/>
            <p:cNvSpPr/>
            <p:nvPr/>
          </p:nvSpPr>
          <p:spPr>
            <a:xfrm>
              <a:off x="5233382" y="795319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586625" y="790293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4436408" y="7942721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4789654" y="789246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706679" y="7684692"/>
            <a:ext cx="3484245" cy="243078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2450" spc="-105">
                <a:solidFill>
                  <a:srgbClr val="FFFFFF"/>
                </a:solidFill>
                <a:latin typeface="Andale Mono"/>
                <a:cs typeface="Andale Mono"/>
              </a:rPr>
              <a:t>[0.92,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95">
                <a:solidFill>
                  <a:srgbClr val="FFFFFF"/>
                </a:solidFill>
                <a:latin typeface="Andale Mono"/>
                <a:cs typeface="Andale Mono"/>
              </a:rPr>
              <a:t>0.03,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75">
                <a:solidFill>
                  <a:srgbClr val="FFFFFF"/>
                </a:solidFill>
                <a:latin typeface="Andale Mono"/>
                <a:cs typeface="Andale Mono"/>
              </a:rPr>
              <a:t>0.27…],</a:t>
            </a:r>
            <a:endParaRPr sz="24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2450" spc="-105">
                <a:solidFill>
                  <a:srgbClr val="FFFFFF"/>
                </a:solidFill>
                <a:latin typeface="Andale Mono"/>
                <a:cs typeface="Andale Mono"/>
              </a:rPr>
              <a:t>[0.25,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95">
                <a:solidFill>
                  <a:srgbClr val="FFFFFF"/>
                </a:solidFill>
                <a:latin typeface="Andale Mono"/>
                <a:cs typeface="Andale Mono"/>
              </a:rPr>
              <a:t>0.78,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75">
                <a:solidFill>
                  <a:srgbClr val="FFFFFF"/>
                </a:solidFill>
                <a:latin typeface="Andale Mono"/>
                <a:cs typeface="Andale Mono"/>
              </a:rPr>
              <a:t>0.07…],</a:t>
            </a:r>
            <a:endParaRPr sz="24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2450" spc="-25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450">
              <a:latin typeface="Andale Mono"/>
              <a:cs typeface="Andale Mono"/>
            </a:endParaRPr>
          </a:p>
          <a:p>
            <a:pPr marL="737870" marR="850265" indent="-74295">
              <a:lnSpc>
                <a:spcPts val="3429"/>
              </a:lnSpc>
              <a:spcBef>
                <a:spcPts val="2465"/>
              </a:spcBef>
            </a:pPr>
            <a:r>
              <a:rPr dirty="0" sz="3300" spc="-70" b="1">
                <a:solidFill>
                  <a:srgbClr val="FFFFFF"/>
                </a:solidFill>
                <a:latin typeface="Arial"/>
                <a:cs typeface="Arial"/>
              </a:rPr>
              <a:t>Numerical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encoding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9675625" y="3680274"/>
            <a:ext cx="454025" cy="100965"/>
            <a:chOff x="9675625" y="3680274"/>
            <a:chExt cx="454025" cy="100965"/>
          </a:xfrm>
        </p:grpSpPr>
        <p:sp>
          <p:nvSpPr>
            <p:cNvPr id="19" name="object 19" descr=""/>
            <p:cNvSpPr/>
            <p:nvPr/>
          </p:nvSpPr>
          <p:spPr>
            <a:xfrm>
              <a:off x="9675625" y="3730534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0028869" y="368027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13247082" y="3680274"/>
            <a:ext cx="454025" cy="100965"/>
            <a:chOff x="13247082" y="3680274"/>
            <a:chExt cx="454025" cy="100965"/>
          </a:xfrm>
        </p:grpSpPr>
        <p:sp>
          <p:nvSpPr>
            <p:cNvPr id="22" name="object 22" descr=""/>
            <p:cNvSpPr/>
            <p:nvPr/>
          </p:nvSpPr>
          <p:spPr>
            <a:xfrm>
              <a:off x="13247082" y="3730534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3600328" y="368027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" name="object 2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46091" y="2900698"/>
            <a:ext cx="418835" cy="418835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14819036" y="9371743"/>
            <a:ext cx="3335654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25" b="1">
                <a:solidFill>
                  <a:srgbClr val="FFFFFF"/>
                </a:solidFill>
                <a:latin typeface="Arial"/>
                <a:cs typeface="Arial"/>
              </a:rPr>
              <a:t>Predicted</a:t>
            </a:r>
            <a:r>
              <a:rPr dirty="0" sz="3300" spc="-3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endParaRPr sz="33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 rot="21480000">
            <a:off x="15624331" y="10170545"/>
            <a:ext cx="3781177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5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(comes</a:t>
            </a:r>
            <a:r>
              <a:rPr dirty="0" sz="2450" spc="-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from</a:t>
            </a:r>
            <a:r>
              <a:rPr dirty="0" baseline="1133" sz="3675" spc="-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looking</a:t>
            </a:r>
            <a:r>
              <a:rPr dirty="0" baseline="1133" sz="3675" spc="-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at</a:t>
            </a:r>
            <a:r>
              <a:rPr dirty="0" baseline="1133" sz="3675" spc="-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spc="-30" b="1">
                <a:solidFill>
                  <a:srgbClr val="FFFFFF"/>
                </a:solidFill>
                <a:latin typeface="Bradley Hand"/>
                <a:cs typeface="Bradley Hand"/>
              </a:rPr>
              <a:t>lots</a:t>
            </a:r>
            <a:endParaRPr baseline="2267" sz="3675">
              <a:latin typeface="Bradley Hand"/>
              <a:cs typeface="Bradley Hand"/>
            </a:endParaRPr>
          </a:p>
        </p:txBody>
      </p:sp>
      <p:sp>
        <p:nvSpPr>
          <p:cNvPr id="27" name="object 27" descr=""/>
          <p:cNvSpPr txBox="1"/>
          <p:nvPr/>
        </p:nvSpPr>
        <p:spPr>
          <a:xfrm rot="21480000">
            <a:off x="16940199" y="10526265"/>
            <a:ext cx="1176862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40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of</a:t>
            </a:r>
            <a:r>
              <a:rPr dirty="0" sz="2450" spc="-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these)</a:t>
            </a:r>
            <a:endParaRPr sz="2450">
              <a:latin typeface="Bradley Hand"/>
              <a:cs typeface="Bradley Hand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16865486" y="4124159"/>
            <a:ext cx="2837815" cy="5922645"/>
            <a:chOff x="16865486" y="4124159"/>
            <a:chExt cx="2837815" cy="5922645"/>
          </a:xfrm>
        </p:grpSpPr>
        <p:sp>
          <p:nvSpPr>
            <p:cNvPr id="29" name="object 29" descr=""/>
            <p:cNvSpPr/>
            <p:nvPr/>
          </p:nvSpPr>
          <p:spPr>
            <a:xfrm>
              <a:off x="16942307" y="4171144"/>
              <a:ext cx="2750185" cy="5865495"/>
            </a:xfrm>
            <a:custGeom>
              <a:avLst/>
              <a:gdLst/>
              <a:ahLst/>
              <a:cxnLst/>
              <a:rect l="l" t="t" r="r" b="b"/>
              <a:pathLst>
                <a:path w="2750184" h="5865495">
                  <a:moveTo>
                    <a:pt x="1185545" y="5865097"/>
                  </a:moveTo>
                  <a:lnTo>
                    <a:pt x="1227050" y="5831830"/>
                  </a:lnTo>
                  <a:lnTo>
                    <a:pt x="1267998" y="5798558"/>
                  </a:lnTo>
                  <a:lnTo>
                    <a:pt x="1308387" y="5765281"/>
                  </a:lnTo>
                  <a:lnTo>
                    <a:pt x="1348218" y="5731999"/>
                  </a:lnTo>
                  <a:lnTo>
                    <a:pt x="1387491" y="5698713"/>
                  </a:lnTo>
                  <a:lnTo>
                    <a:pt x="1426207" y="5665422"/>
                  </a:lnTo>
                  <a:lnTo>
                    <a:pt x="1464364" y="5632126"/>
                  </a:lnTo>
                  <a:lnTo>
                    <a:pt x="1501963" y="5598825"/>
                  </a:lnTo>
                  <a:lnTo>
                    <a:pt x="1539004" y="5565520"/>
                  </a:lnTo>
                  <a:lnTo>
                    <a:pt x="1575487" y="5532210"/>
                  </a:lnTo>
                  <a:lnTo>
                    <a:pt x="1611413" y="5498896"/>
                  </a:lnTo>
                  <a:lnTo>
                    <a:pt x="1646780" y="5465576"/>
                  </a:lnTo>
                  <a:lnTo>
                    <a:pt x="1681589" y="5432252"/>
                  </a:lnTo>
                  <a:lnTo>
                    <a:pt x="1715840" y="5398923"/>
                  </a:lnTo>
                  <a:lnTo>
                    <a:pt x="1749533" y="5365590"/>
                  </a:lnTo>
                  <a:lnTo>
                    <a:pt x="1782669" y="5332251"/>
                  </a:lnTo>
                  <a:lnTo>
                    <a:pt x="1815246" y="5298908"/>
                  </a:lnTo>
                  <a:lnTo>
                    <a:pt x="1847265" y="5265561"/>
                  </a:lnTo>
                  <a:lnTo>
                    <a:pt x="1878726" y="5232208"/>
                  </a:lnTo>
                  <a:lnTo>
                    <a:pt x="1909629" y="5198851"/>
                  </a:lnTo>
                  <a:lnTo>
                    <a:pt x="1939975" y="5165489"/>
                  </a:lnTo>
                  <a:lnTo>
                    <a:pt x="1969762" y="5132122"/>
                  </a:lnTo>
                  <a:lnTo>
                    <a:pt x="1998991" y="5098751"/>
                  </a:lnTo>
                  <a:lnTo>
                    <a:pt x="2027662" y="5065375"/>
                  </a:lnTo>
                  <a:lnTo>
                    <a:pt x="2055775" y="5031994"/>
                  </a:lnTo>
                  <a:lnTo>
                    <a:pt x="2083331" y="4998609"/>
                  </a:lnTo>
                  <a:lnTo>
                    <a:pt x="2110328" y="4965218"/>
                  </a:lnTo>
                  <a:lnTo>
                    <a:pt x="2136767" y="4931823"/>
                  </a:lnTo>
                  <a:lnTo>
                    <a:pt x="2162648" y="4898424"/>
                  </a:lnTo>
                  <a:lnTo>
                    <a:pt x="2187971" y="4865019"/>
                  </a:lnTo>
                  <a:lnTo>
                    <a:pt x="2212736" y="4831610"/>
                  </a:lnTo>
                  <a:lnTo>
                    <a:pt x="2236943" y="4798196"/>
                  </a:lnTo>
                  <a:lnTo>
                    <a:pt x="2260593" y="4764778"/>
                  </a:lnTo>
                  <a:lnTo>
                    <a:pt x="2283684" y="4731354"/>
                  </a:lnTo>
                  <a:lnTo>
                    <a:pt x="2306217" y="4697926"/>
                  </a:lnTo>
                  <a:lnTo>
                    <a:pt x="2328192" y="4664494"/>
                  </a:lnTo>
                  <a:lnTo>
                    <a:pt x="2349609" y="4631056"/>
                  </a:lnTo>
                  <a:lnTo>
                    <a:pt x="2370468" y="4597614"/>
                  </a:lnTo>
                  <a:lnTo>
                    <a:pt x="2390769" y="4564167"/>
                  </a:lnTo>
                  <a:lnTo>
                    <a:pt x="2410513" y="4530715"/>
                  </a:lnTo>
                  <a:lnTo>
                    <a:pt x="2429698" y="4497259"/>
                  </a:lnTo>
                  <a:lnTo>
                    <a:pt x="2448325" y="4463798"/>
                  </a:lnTo>
                  <a:lnTo>
                    <a:pt x="2483905" y="4396862"/>
                  </a:lnTo>
                  <a:lnTo>
                    <a:pt x="2517253" y="4329906"/>
                  </a:lnTo>
                  <a:lnTo>
                    <a:pt x="2548369" y="4262932"/>
                  </a:lnTo>
                  <a:lnTo>
                    <a:pt x="2577254" y="4195939"/>
                  </a:lnTo>
                  <a:lnTo>
                    <a:pt x="2603906" y="4128927"/>
                  </a:lnTo>
                  <a:lnTo>
                    <a:pt x="2628326" y="4061897"/>
                  </a:lnTo>
                  <a:lnTo>
                    <a:pt x="2650514" y="3994847"/>
                  </a:lnTo>
                  <a:lnTo>
                    <a:pt x="2670470" y="3927778"/>
                  </a:lnTo>
                  <a:lnTo>
                    <a:pt x="2688194" y="3860691"/>
                  </a:lnTo>
                  <a:lnTo>
                    <a:pt x="2703686" y="3793584"/>
                  </a:lnTo>
                  <a:lnTo>
                    <a:pt x="2716947" y="3726459"/>
                  </a:lnTo>
                  <a:lnTo>
                    <a:pt x="2727975" y="3659315"/>
                  </a:lnTo>
                  <a:lnTo>
                    <a:pt x="2736771" y="3592152"/>
                  </a:lnTo>
                  <a:lnTo>
                    <a:pt x="2743335" y="3524970"/>
                  </a:lnTo>
                  <a:lnTo>
                    <a:pt x="2747667" y="3457769"/>
                  </a:lnTo>
                  <a:lnTo>
                    <a:pt x="2749767" y="3390549"/>
                  </a:lnTo>
                  <a:lnTo>
                    <a:pt x="2749980" y="3356932"/>
                  </a:lnTo>
                  <a:lnTo>
                    <a:pt x="2749635" y="3323311"/>
                  </a:lnTo>
                  <a:lnTo>
                    <a:pt x="2747271" y="3256053"/>
                  </a:lnTo>
                  <a:lnTo>
                    <a:pt x="2742675" y="3188777"/>
                  </a:lnTo>
                  <a:lnTo>
                    <a:pt x="2735847" y="3121481"/>
                  </a:lnTo>
                  <a:lnTo>
                    <a:pt x="2726787" y="3054167"/>
                  </a:lnTo>
                  <a:lnTo>
                    <a:pt x="2715495" y="2986834"/>
                  </a:lnTo>
                  <a:lnTo>
                    <a:pt x="2701971" y="2919482"/>
                  </a:lnTo>
                  <a:lnTo>
                    <a:pt x="2686215" y="2852111"/>
                  </a:lnTo>
                  <a:lnTo>
                    <a:pt x="2668227" y="2784722"/>
                  </a:lnTo>
                  <a:lnTo>
                    <a:pt x="2648006" y="2717313"/>
                  </a:lnTo>
                  <a:lnTo>
                    <a:pt x="2625554" y="2649885"/>
                  </a:lnTo>
                  <a:lnTo>
                    <a:pt x="2600870" y="2582439"/>
                  </a:lnTo>
                  <a:lnTo>
                    <a:pt x="2573954" y="2514974"/>
                  </a:lnTo>
                  <a:lnTo>
                    <a:pt x="2544806" y="2447489"/>
                  </a:lnTo>
                  <a:lnTo>
                    <a:pt x="2513426" y="2379986"/>
                  </a:lnTo>
                  <a:lnTo>
                    <a:pt x="2479814" y="2312464"/>
                  </a:lnTo>
                  <a:lnTo>
                    <a:pt x="2443969" y="2244923"/>
                  </a:lnTo>
                  <a:lnTo>
                    <a:pt x="2425210" y="2211146"/>
                  </a:lnTo>
                  <a:lnTo>
                    <a:pt x="2405893" y="2177363"/>
                  </a:lnTo>
                  <a:lnTo>
                    <a:pt x="2386018" y="2143577"/>
                  </a:lnTo>
                  <a:lnTo>
                    <a:pt x="2365585" y="2109785"/>
                  </a:lnTo>
                  <a:lnTo>
                    <a:pt x="2344594" y="2075988"/>
                  </a:lnTo>
                  <a:lnTo>
                    <a:pt x="2323045" y="2042187"/>
                  </a:lnTo>
                  <a:lnTo>
                    <a:pt x="2300938" y="2008381"/>
                  </a:lnTo>
                  <a:lnTo>
                    <a:pt x="2278272" y="1974571"/>
                  </a:lnTo>
                  <a:lnTo>
                    <a:pt x="2255049" y="1940755"/>
                  </a:lnTo>
                  <a:lnTo>
                    <a:pt x="2231268" y="1906935"/>
                  </a:lnTo>
                  <a:lnTo>
                    <a:pt x="2206929" y="1873111"/>
                  </a:lnTo>
                  <a:lnTo>
                    <a:pt x="2182032" y="1839281"/>
                  </a:lnTo>
                  <a:lnTo>
                    <a:pt x="2156577" y="1805447"/>
                  </a:lnTo>
                  <a:lnTo>
                    <a:pt x="2130564" y="1771608"/>
                  </a:lnTo>
                  <a:lnTo>
                    <a:pt x="2103993" y="1737764"/>
                  </a:lnTo>
                  <a:lnTo>
                    <a:pt x="2076863" y="1703916"/>
                  </a:lnTo>
                  <a:lnTo>
                    <a:pt x="2049176" y="1670063"/>
                  </a:lnTo>
                  <a:lnTo>
                    <a:pt x="2020931" y="1636205"/>
                  </a:lnTo>
                  <a:lnTo>
                    <a:pt x="1992128" y="1602342"/>
                  </a:lnTo>
                  <a:lnTo>
                    <a:pt x="1962767" y="1568475"/>
                  </a:lnTo>
                  <a:lnTo>
                    <a:pt x="1932848" y="1534603"/>
                  </a:lnTo>
                  <a:lnTo>
                    <a:pt x="1902370" y="1500726"/>
                  </a:lnTo>
                  <a:lnTo>
                    <a:pt x="1871335" y="1466845"/>
                  </a:lnTo>
                  <a:lnTo>
                    <a:pt x="1839742" y="1432959"/>
                  </a:lnTo>
                  <a:lnTo>
                    <a:pt x="1807591" y="1399068"/>
                  </a:lnTo>
                  <a:lnTo>
                    <a:pt x="1774882" y="1365172"/>
                  </a:lnTo>
                  <a:lnTo>
                    <a:pt x="1741615" y="1331272"/>
                  </a:lnTo>
                  <a:lnTo>
                    <a:pt x="1707789" y="1297367"/>
                  </a:lnTo>
                  <a:lnTo>
                    <a:pt x="1673406" y="1263457"/>
                  </a:lnTo>
                  <a:lnTo>
                    <a:pt x="1638465" y="1229543"/>
                  </a:lnTo>
                  <a:lnTo>
                    <a:pt x="1602966" y="1195623"/>
                  </a:lnTo>
                  <a:lnTo>
                    <a:pt x="1566909" y="1161699"/>
                  </a:lnTo>
                  <a:lnTo>
                    <a:pt x="1530293" y="1127771"/>
                  </a:lnTo>
                  <a:lnTo>
                    <a:pt x="1493120" y="1093837"/>
                  </a:lnTo>
                  <a:lnTo>
                    <a:pt x="1455389" y="1059899"/>
                  </a:lnTo>
                  <a:lnTo>
                    <a:pt x="1417100" y="1025956"/>
                  </a:lnTo>
                  <a:lnTo>
                    <a:pt x="1378253" y="992009"/>
                  </a:lnTo>
                  <a:lnTo>
                    <a:pt x="1338847" y="958057"/>
                  </a:lnTo>
                  <a:lnTo>
                    <a:pt x="1298884" y="924100"/>
                  </a:lnTo>
                  <a:lnTo>
                    <a:pt x="1258363" y="890138"/>
                  </a:lnTo>
                  <a:lnTo>
                    <a:pt x="1217284" y="856171"/>
                  </a:lnTo>
                  <a:lnTo>
                    <a:pt x="1175646" y="822200"/>
                  </a:lnTo>
                  <a:lnTo>
                    <a:pt x="1133451" y="788224"/>
                  </a:lnTo>
                  <a:lnTo>
                    <a:pt x="1090698" y="754244"/>
                  </a:lnTo>
                  <a:lnTo>
                    <a:pt x="1047387" y="720258"/>
                  </a:lnTo>
                  <a:lnTo>
                    <a:pt x="1003517" y="686268"/>
                  </a:lnTo>
                  <a:lnTo>
                    <a:pt x="959090" y="652273"/>
                  </a:lnTo>
                  <a:lnTo>
                    <a:pt x="914105" y="618274"/>
                  </a:lnTo>
                  <a:lnTo>
                    <a:pt x="868562" y="584270"/>
                  </a:lnTo>
                  <a:lnTo>
                    <a:pt x="822460" y="550261"/>
                  </a:lnTo>
                  <a:lnTo>
                    <a:pt x="775801" y="516247"/>
                  </a:lnTo>
                  <a:lnTo>
                    <a:pt x="728584" y="482229"/>
                  </a:lnTo>
                  <a:lnTo>
                    <a:pt x="680809" y="448205"/>
                  </a:lnTo>
                  <a:lnTo>
                    <a:pt x="632475" y="414178"/>
                  </a:lnTo>
                  <a:lnTo>
                    <a:pt x="583584" y="380145"/>
                  </a:lnTo>
                  <a:lnTo>
                    <a:pt x="534135" y="346108"/>
                  </a:lnTo>
                  <a:lnTo>
                    <a:pt x="484127" y="312066"/>
                  </a:lnTo>
                  <a:lnTo>
                    <a:pt x="433562" y="278019"/>
                  </a:lnTo>
                  <a:lnTo>
                    <a:pt x="382439" y="243967"/>
                  </a:lnTo>
                  <a:lnTo>
                    <a:pt x="330758" y="209911"/>
                  </a:lnTo>
                  <a:lnTo>
                    <a:pt x="278518" y="175850"/>
                  </a:lnTo>
                  <a:lnTo>
                    <a:pt x="225721" y="141785"/>
                  </a:lnTo>
                  <a:lnTo>
                    <a:pt x="172366" y="107714"/>
                  </a:lnTo>
                  <a:lnTo>
                    <a:pt x="118452" y="73639"/>
                  </a:lnTo>
                  <a:lnTo>
                    <a:pt x="63981" y="39559"/>
                  </a:lnTo>
                  <a:lnTo>
                    <a:pt x="8952" y="5475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6865486" y="4124159"/>
              <a:ext cx="112395" cy="95885"/>
            </a:xfrm>
            <a:custGeom>
              <a:avLst/>
              <a:gdLst/>
              <a:ahLst/>
              <a:cxnLst/>
              <a:rect l="l" t="t" r="r" b="b"/>
              <a:pathLst>
                <a:path w="112394" h="95885">
                  <a:moveTo>
                    <a:pt x="0" y="0"/>
                  </a:moveTo>
                  <a:lnTo>
                    <a:pt x="59526" y="95324"/>
                  </a:lnTo>
                  <a:lnTo>
                    <a:pt x="111975" y="9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 rot="180000">
            <a:off x="2644713" y="8770617"/>
            <a:ext cx="3523692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0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(normalized pixel 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values)</a:t>
            </a:r>
            <a:endParaRPr sz="2450">
              <a:latin typeface="Bradley Hand"/>
              <a:cs typeface="Bradley Hand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5493530" y="2537114"/>
            <a:ext cx="3430270" cy="2386965"/>
            <a:chOff x="5493530" y="2537114"/>
            <a:chExt cx="3430270" cy="2386965"/>
          </a:xfrm>
        </p:grpSpPr>
        <p:pic>
          <p:nvPicPr>
            <p:cNvPr id="33" name="object 3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2893" y="3745978"/>
              <a:ext cx="1570632" cy="1177974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1795" y="3186580"/>
              <a:ext cx="1570632" cy="1177974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3530" y="2537114"/>
              <a:ext cx="1570632" cy="1171839"/>
            </a:xfrm>
            <a:prstGeom prst="rect">
              <a:avLst/>
            </a:prstGeom>
          </p:spPr>
        </p:pic>
      </p:grpSp>
      <p:pic>
        <p:nvPicPr>
          <p:cNvPr id="36" name="object 3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661408" y="3403364"/>
            <a:ext cx="418835" cy="418835"/>
          </a:xfrm>
          <a:prstGeom prst="rect">
            <a:avLst/>
          </a:prstGeom>
        </p:spPr>
      </p:pic>
      <p:sp>
        <p:nvSpPr>
          <p:cNvPr id="37" name="object 37" descr=""/>
          <p:cNvSpPr txBox="1"/>
          <p:nvPr/>
        </p:nvSpPr>
        <p:spPr>
          <a:xfrm>
            <a:off x="14130230" y="2835643"/>
            <a:ext cx="2720975" cy="2377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8740">
              <a:lnSpc>
                <a:spcPts val="3960"/>
              </a:lnSpc>
              <a:spcBef>
                <a:spcPts val="95"/>
              </a:spcBef>
            </a:pP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Sushi</a:t>
            </a:r>
            <a:endParaRPr sz="3300">
              <a:latin typeface="Arial"/>
              <a:cs typeface="Arial"/>
            </a:endParaRPr>
          </a:p>
          <a:p>
            <a:pPr marL="410209">
              <a:lnSpc>
                <a:spcPts val="3879"/>
              </a:lnSpc>
            </a:pP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Steak</a:t>
            </a:r>
            <a:endParaRPr sz="3300">
              <a:latin typeface="Arial"/>
              <a:cs typeface="Arial"/>
            </a:endParaRPr>
          </a:p>
          <a:p>
            <a:pPr marL="812800">
              <a:lnSpc>
                <a:spcPts val="3879"/>
              </a:lnSpc>
            </a:pP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Pizza</a:t>
            </a:r>
            <a:endParaRPr sz="3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35"/>
              </a:spcBef>
            </a:pPr>
            <a:r>
              <a:rPr dirty="0" sz="3300" spc="-30" b="1">
                <a:solidFill>
                  <a:srgbClr val="FFFFFF"/>
                </a:solidFill>
                <a:latin typeface="Arial"/>
                <a:cs typeface="Arial"/>
              </a:rPr>
              <a:t>Actual</a:t>
            </a:r>
            <a:r>
              <a:rPr dirty="0" sz="3300" spc="-3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38" name="object 3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959115" y="3886539"/>
            <a:ext cx="418835" cy="418835"/>
          </a:xfrm>
          <a:prstGeom prst="rect">
            <a:avLst/>
          </a:prstGeom>
        </p:spPr>
      </p:pic>
      <p:grpSp>
        <p:nvGrpSpPr>
          <p:cNvPr id="39" name="object 39" descr=""/>
          <p:cNvGrpSpPr/>
          <p:nvPr/>
        </p:nvGrpSpPr>
        <p:grpSpPr>
          <a:xfrm>
            <a:off x="5511241" y="2366144"/>
            <a:ext cx="1570990" cy="100965"/>
            <a:chOff x="5511241" y="2366144"/>
            <a:chExt cx="1570990" cy="100965"/>
          </a:xfrm>
        </p:grpSpPr>
        <p:sp>
          <p:nvSpPr>
            <p:cNvPr id="40" name="object 40" descr=""/>
            <p:cNvSpPr/>
            <p:nvPr/>
          </p:nvSpPr>
          <p:spPr>
            <a:xfrm>
              <a:off x="5511241" y="2416404"/>
              <a:ext cx="1480820" cy="0"/>
            </a:xfrm>
            <a:custGeom>
              <a:avLst/>
              <a:gdLst/>
              <a:ahLst/>
              <a:cxnLst/>
              <a:rect l="l" t="t" r="r" b="b"/>
              <a:pathLst>
                <a:path w="1480820" h="0">
                  <a:moveTo>
                    <a:pt x="0" y="0"/>
                  </a:moveTo>
                  <a:lnTo>
                    <a:pt x="1470112" y="0"/>
                  </a:lnTo>
                  <a:lnTo>
                    <a:pt x="148058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6981353" y="236614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 descr=""/>
          <p:cNvGrpSpPr/>
          <p:nvPr/>
        </p:nvGrpSpPr>
        <p:grpSpPr>
          <a:xfrm>
            <a:off x="5280917" y="2519773"/>
            <a:ext cx="100965" cy="1207135"/>
            <a:chOff x="5280917" y="2519773"/>
            <a:chExt cx="100965" cy="1207135"/>
          </a:xfrm>
        </p:grpSpPr>
        <p:sp>
          <p:nvSpPr>
            <p:cNvPr id="43" name="object 43" descr=""/>
            <p:cNvSpPr/>
            <p:nvPr/>
          </p:nvSpPr>
          <p:spPr>
            <a:xfrm>
              <a:off x="5331177" y="2519773"/>
              <a:ext cx="0" cy="1116965"/>
            </a:xfrm>
            <a:custGeom>
              <a:avLst/>
              <a:gdLst/>
              <a:ahLst/>
              <a:cxnLst/>
              <a:rect l="l" t="t" r="r" b="b"/>
              <a:pathLst>
                <a:path w="0" h="1116964">
                  <a:moveTo>
                    <a:pt x="0" y="0"/>
                  </a:moveTo>
                  <a:lnTo>
                    <a:pt x="0" y="1106001"/>
                  </a:lnTo>
                  <a:lnTo>
                    <a:pt x="0" y="1116472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280917" y="362577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6070120" y="1973882"/>
            <a:ext cx="45847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-25">
                <a:solidFill>
                  <a:srgbClr val="FFFFFF"/>
                </a:solidFill>
                <a:latin typeface="Arial"/>
                <a:cs typeface="Arial"/>
              </a:rPr>
              <a:t>224</a:t>
            </a:r>
            <a:endParaRPr sz="205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710160" y="2942185"/>
            <a:ext cx="45847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-25">
                <a:solidFill>
                  <a:srgbClr val="FFFFFF"/>
                </a:solidFill>
                <a:latin typeface="Arial"/>
                <a:cs typeface="Arial"/>
              </a:rPr>
              <a:t>224</a:t>
            </a:r>
            <a:endParaRPr sz="205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824732" y="4639505"/>
            <a:ext cx="4183379" cy="47434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baseline="-3401" sz="3675" b="1">
                <a:solidFill>
                  <a:srgbClr val="FFFFFF"/>
                </a:solidFill>
                <a:latin typeface="Bradley Hand"/>
                <a:cs typeface="Bradley Hand"/>
              </a:rPr>
              <a:t>(c</a:t>
            </a:r>
            <a:r>
              <a:rPr dirty="0" baseline="-3401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401" sz="3675" b="1">
                <a:solidFill>
                  <a:srgbClr val="FFFFFF"/>
                </a:solidFill>
                <a:latin typeface="Bradley Hand"/>
                <a:cs typeface="Bradley Hand"/>
              </a:rPr>
              <a:t>=</a:t>
            </a:r>
            <a:r>
              <a:rPr dirty="0" baseline="-3401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67" sz="3675" b="1">
                <a:solidFill>
                  <a:srgbClr val="FFFFFF"/>
                </a:solidFill>
                <a:latin typeface="Bradley Hand"/>
                <a:cs typeface="Bradley Hand"/>
              </a:rPr>
              <a:t>colour</a:t>
            </a:r>
            <a:r>
              <a:rPr dirty="0" baseline="-2267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channels,</a:t>
            </a:r>
            <a:r>
              <a:rPr dirty="0" sz="2450" spc="-4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401" sz="3675" b="1">
                <a:solidFill>
                  <a:srgbClr val="FFFFFF"/>
                </a:solidFill>
                <a:latin typeface="Bradley Hand"/>
                <a:cs typeface="Bradley Hand"/>
              </a:rPr>
              <a:t>R,</a:t>
            </a:r>
            <a:r>
              <a:rPr dirty="0" baseline="3401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4535" sz="3675" b="1">
                <a:solidFill>
                  <a:srgbClr val="FFFFFF"/>
                </a:solidFill>
                <a:latin typeface="Bradley Hand"/>
                <a:cs typeface="Bradley Hand"/>
              </a:rPr>
              <a:t>G,</a:t>
            </a:r>
            <a:r>
              <a:rPr dirty="0" baseline="4535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5668" sz="3675" spc="-37" b="1">
                <a:solidFill>
                  <a:srgbClr val="FFFFFF"/>
                </a:solidFill>
                <a:latin typeface="Bradley Hand"/>
                <a:cs typeface="Bradley Hand"/>
              </a:rPr>
              <a:t>B)</a:t>
            </a:r>
            <a:endParaRPr baseline="5668" sz="3675">
              <a:latin typeface="Bradley Hand"/>
              <a:cs typeface="Bradley Hand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5042548" y="7276328"/>
            <a:ext cx="3484245" cy="1659255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2450" spc="-110">
                <a:solidFill>
                  <a:srgbClr val="FFFFFF"/>
                </a:solidFill>
                <a:latin typeface="Andale Mono"/>
                <a:cs typeface="Andale Mono"/>
              </a:rPr>
              <a:t>[[</a:t>
            </a:r>
            <a:r>
              <a:rPr dirty="0" sz="2450" spc="-110">
                <a:solidFill>
                  <a:srgbClr val="61D836"/>
                </a:solidFill>
                <a:latin typeface="Andale Mono"/>
                <a:cs typeface="Andale Mono"/>
              </a:rPr>
              <a:t>0.97</a:t>
            </a:r>
            <a:r>
              <a:rPr dirty="0" sz="2450" spc="-110">
                <a:solidFill>
                  <a:srgbClr val="FFFFFF"/>
                </a:solidFill>
                <a:latin typeface="Andale Mono"/>
                <a:cs typeface="Andale Mono"/>
              </a:rPr>
              <a:t>,</a:t>
            </a:r>
            <a:r>
              <a:rPr dirty="0" sz="2450" spc="-2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95">
                <a:solidFill>
                  <a:srgbClr val="FFFFFF"/>
                </a:solidFill>
                <a:latin typeface="Andale Mono"/>
                <a:cs typeface="Andale Mono"/>
              </a:rPr>
              <a:t>0.00,</a:t>
            </a:r>
            <a:r>
              <a:rPr dirty="0" sz="2450" spc="-23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75">
                <a:solidFill>
                  <a:srgbClr val="FFFFFF"/>
                </a:solidFill>
                <a:latin typeface="Andale Mono"/>
                <a:cs typeface="Andale Mono"/>
              </a:rPr>
              <a:t>0.03],</a:t>
            </a:r>
            <a:endParaRPr sz="24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2450" spc="-105">
                <a:solidFill>
                  <a:srgbClr val="FFFFFF"/>
                </a:solidFill>
                <a:latin typeface="Andale Mono"/>
                <a:cs typeface="Andale Mono"/>
              </a:rPr>
              <a:t>[</a:t>
            </a:r>
            <a:r>
              <a:rPr dirty="0" sz="2450" spc="-105">
                <a:solidFill>
                  <a:srgbClr val="FF644E"/>
                </a:solidFill>
                <a:latin typeface="Andale Mono"/>
                <a:cs typeface="Andale Mono"/>
              </a:rPr>
              <a:t>0.81</a:t>
            </a:r>
            <a:r>
              <a:rPr dirty="0" sz="2450" spc="-105">
                <a:solidFill>
                  <a:srgbClr val="FFFFFF"/>
                </a:solidFill>
                <a:latin typeface="Andale Mono"/>
                <a:cs typeface="Andale Mono"/>
              </a:rPr>
              <a:t>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95">
                <a:solidFill>
                  <a:srgbClr val="FFFFFF"/>
                </a:solidFill>
                <a:latin typeface="Andale Mono"/>
                <a:cs typeface="Andale Mono"/>
              </a:rPr>
              <a:t>0.14,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0.05],</a:t>
            </a:r>
            <a:endParaRPr sz="24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2450" spc="-105">
                <a:solidFill>
                  <a:srgbClr val="FFFFFF"/>
                </a:solidFill>
                <a:latin typeface="Andale Mono"/>
                <a:cs typeface="Andale Mono"/>
              </a:rPr>
              <a:t>[0.03,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95">
                <a:solidFill>
                  <a:srgbClr val="FFFFFF"/>
                </a:solidFill>
                <a:latin typeface="Andale Mono"/>
                <a:cs typeface="Andale Mono"/>
              </a:rPr>
              <a:t>0.07,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10">
                <a:solidFill>
                  <a:srgbClr val="61D836"/>
                </a:solidFill>
                <a:latin typeface="Andale Mono"/>
                <a:cs typeface="Andale Mono"/>
              </a:rPr>
              <a:t>0.90</a:t>
            </a: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],</a:t>
            </a:r>
            <a:endParaRPr sz="24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2450" spc="-25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450">
              <a:latin typeface="Andale Mono"/>
              <a:cs typeface="Andale Mono"/>
            </a:endParaRPr>
          </a:p>
        </p:txBody>
      </p:sp>
      <p:pic>
        <p:nvPicPr>
          <p:cNvPr id="49" name="object 4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50650" y="6773677"/>
            <a:ext cx="418835" cy="418835"/>
          </a:xfrm>
          <a:prstGeom prst="rect">
            <a:avLst/>
          </a:prstGeom>
        </p:spPr>
      </p:pic>
      <p:grpSp>
        <p:nvGrpSpPr>
          <p:cNvPr id="50" name="object 50" descr=""/>
          <p:cNvGrpSpPr/>
          <p:nvPr/>
        </p:nvGrpSpPr>
        <p:grpSpPr>
          <a:xfrm>
            <a:off x="16583254" y="6773677"/>
            <a:ext cx="2380615" cy="1838960"/>
            <a:chOff x="16583254" y="6773677"/>
            <a:chExt cx="2380615" cy="1838960"/>
          </a:xfrm>
        </p:grpSpPr>
        <p:pic>
          <p:nvPicPr>
            <p:cNvPr id="51" name="object 5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83254" y="6773677"/>
              <a:ext cx="418835" cy="418835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67266" y="6773677"/>
              <a:ext cx="418835" cy="418835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44681" y="7294246"/>
              <a:ext cx="418835" cy="418835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544681" y="7743774"/>
              <a:ext cx="418835" cy="418835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44681" y="8193303"/>
              <a:ext cx="418835" cy="418835"/>
            </a:xfrm>
            <a:prstGeom prst="rect">
              <a:avLst/>
            </a:prstGeom>
          </p:spPr>
        </p:pic>
      </p:grpSp>
      <p:sp>
        <p:nvSpPr>
          <p:cNvPr id="56" name="object 56" descr=""/>
          <p:cNvSpPr txBox="1"/>
          <p:nvPr/>
        </p:nvSpPr>
        <p:spPr>
          <a:xfrm>
            <a:off x="5561143" y="5183800"/>
            <a:ext cx="8682990" cy="1191260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12700" marR="5080" indent="2698115">
              <a:lnSpc>
                <a:spcPts val="4230"/>
              </a:lnSpc>
              <a:spcBef>
                <a:spcPts val="835"/>
              </a:spcBef>
            </a:pPr>
            <a:r>
              <a:rPr dirty="0" sz="4100" b="1">
                <a:solidFill>
                  <a:srgbClr val="61D836"/>
                </a:solidFill>
                <a:latin typeface="Bradley Hand"/>
                <a:cs typeface="Bradley Hand"/>
              </a:rPr>
              <a:t>This</a:t>
            </a:r>
            <a:r>
              <a:rPr dirty="0" sz="4100" spc="5" b="1">
                <a:solidFill>
                  <a:srgbClr val="61D836"/>
                </a:solidFill>
                <a:latin typeface="Bradley Hand"/>
                <a:cs typeface="Bradley Hand"/>
              </a:rPr>
              <a:t> </a:t>
            </a:r>
            <a:r>
              <a:rPr dirty="0" sz="4100" b="1">
                <a:solidFill>
                  <a:srgbClr val="61D836"/>
                </a:solidFill>
                <a:latin typeface="Bradley Hand"/>
                <a:cs typeface="Bradley Hand"/>
              </a:rPr>
              <a:t>is</a:t>
            </a:r>
            <a:r>
              <a:rPr dirty="0" sz="4100" spc="5" b="1">
                <a:solidFill>
                  <a:srgbClr val="61D836"/>
                </a:solidFill>
                <a:latin typeface="Bradley Hand"/>
                <a:cs typeface="Bradley Hand"/>
              </a:rPr>
              <a:t> </a:t>
            </a:r>
            <a:r>
              <a:rPr dirty="0" sz="4100" b="1">
                <a:solidFill>
                  <a:srgbClr val="61D836"/>
                </a:solidFill>
                <a:latin typeface="Bradley Hand"/>
                <a:cs typeface="Bradley Hand"/>
              </a:rPr>
              <a:t>often</a:t>
            </a:r>
            <a:r>
              <a:rPr dirty="0" sz="4100" spc="5" b="1">
                <a:solidFill>
                  <a:srgbClr val="61D836"/>
                </a:solidFill>
                <a:latin typeface="Bradley Hand"/>
                <a:cs typeface="Bradley Hand"/>
              </a:rPr>
              <a:t> </a:t>
            </a:r>
            <a:r>
              <a:rPr dirty="0" sz="4100" spc="-50" b="1">
                <a:solidFill>
                  <a:srgbClr val="61D836"/>
                </a:solidFill>
                <a:latin typeface="Bradley Hand"/>
                <a:cs typeface="Bradley Hand"/>
              </a:rPr>
              <a:t>a </a:t>
            </a:r>
            <a:r>
              <a:rPr dirty="0" sz="4100" b="1">
                <a:solidFill>
                  <a:srgbClr val="61D836"/>
                </a:solidFill>
                <a:latin typeface="Bradley Hand"/>
                <a:cs typeface="Bradley Hand"/>
              </a:rPr>
              <a:t>convolutional</a:t>
            </a:r>
            <a:r>
              <a:rPr dirty="0" sz="4100" spc="5" b="1">
                <a:solidFill>
                  <a:srgbClr val="61D836"/>
                </a:solidFill>
                <a:latin typeface="Bradley Hand"/>
                <a:cs typeface="Bradley Hand"/>
              </a:rPr>
              <a:t> </a:t>
            </a:r>
            <a:r>
              <a:rPr dirty="0" sz="4100" b="1">
                <a:solidFill>
                  <a:srgbClr val="61D836"/>
                </a:solidFill>
                <a:latin typeface="Bradley Hand"/>
                <a:cs typeface="Bradley Hand"/>
              </a:rPr>
              <a:t>neural</a:t>
            </a:r>
            <a:r>
              <a:rPr dirty="0" sz="4100" spc="5" b="1">
                <a:solidFill>
                  <a:srgbClr val="61D836"/>
                </a:solidFill>
                <a:latin typeface="Bradley Hand"/>
                <a:cs typeface="Bradley Hand"/>
              </a:rPr>
              <a:t> </a:t>
            </a:r>
            <a:r>
              <a:rPr dirty="0" sz="4100" b="1">
                <a:solidFill>
                  <a:srgbClr val="61D836"/>
                </a:solidFill>
                <a:latin typeface="Bradley Hand"/>
                <a:cs typeface="Bradley Hand"/>
              </a:rPr>
              <a:t>network</a:t>
            </a:r>
            <a:r>
              <a:rPr dirty="0" sz="4100" spc="5" b="1">
                <a:solidFill>
                  <a:srgbClr val="61D836"/>
                </a:solidFill>
                <a:latin typeface="Bradley Hand"/>
                <a:cs typeface="Bradley Hand"/>
              </a:rPr>
              <a:t> </a:t>
            </a:r>
            <a:r>
              <a:rPr dirty="0" sz="4100" spc="-10" b="1">
                <a:solidFill>
                  <a:srgbClr val="61D836"/>
                </a:solidFill>
                <a:latin typeface="Bradley Hand"/>
                <a:cs typeface="Bradley Hand"/>
              </a:rPr>
              <a:t>(CNN)!</a:t>
            </a:r>
            <a:endParaRPr sz="4100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34584" y="4420852"/>
            <a:ext cx="3484245" cy="125095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2450" spc="-105">
                <a:solidFill>
                  <a:srgbClr val="FFFFFF"/>
                </a:solidFill>
                <a:latin typeface="Andale Mono"/>
                <a:cs typeface="Andale Mono"/>
              </a:rPr>
              <a:t>[0.92,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95">
                <a:solidFill>
                  <a:srgbClr val="FFFFFF"/>
                </a:solidFill>
                <a:latin typeface="Andale Mono"/>
                <a:cs typeface="Andale Mono"/>
              </a:rPr>
              <a:t>0.03,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75">
                <a:solidFill>
                  <a:srgbClr val="FFFFFF"/>
                </a:solidFill>
                <a:latin typeface="Andale Mono"/>
                <a:cs typeface="Andale Mono"/>
              </a:rPr>
              <a:t>0.27…],</a:t>
            </a:r>
            <a:endParaRPr sz="24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2450" spc="-105">
                <a:solidFill>
                  <a:srgbClr val="FFFFFF"/>
                </a:solidFill>
                <a:latin typeface="Andale Mono"/>
                <a:cs typeface="Andale Mono"/>
              </a:rPr>
              <a:t>[0.25,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95">
                <a:solidFill>
                  <a:srgbClr val="FFFFFF"/>
                </a:solidFill>
                <a:latin typeface="Andale Mono"/>
                <a:cs typeface="Andale Mono"/>
              </a:rPr>
              <a:t>0.78,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75">
                <a:solidFill>
                  <a:srgbClr val="FFFFFF"/>
                </a:solidFill>
                <a:latin typeface="Andale Mono"/>
                <a:cs typeface="Andale Mono"/>
              </a:rPr>
              <a:t>0.07…],</a:t>
            </a:r>
            <a:endParaRPr sz="24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2450" spc="-25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450">
              <a:latin typeface="Andale Mono"/>
              <a:cs typeface="Andale Mono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552641" y="4639093"/>
            <a:ext cx="454025" cy="100965"/>
            <a:chOff x="2552641" y="4639093"/>
            <a:chExt cx="454025" cy="100965"/>
          </a:xfrm>
        </p:grpSpPr>
        <p:sp>
          <p:nvSpPr>
            <p:cNvPr id="4" name="object 4" descr=""/>
            <p:cNvSpPr/>
            <p:nvPr/>
          </p:nvSpPr>
          <p:spPr>
            <a:xfrm>
              <a:off x="2552641" y="4689353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905885" y="463909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1535383" y="5714634"/>
            <a:ext cx="100965" cy="1973580"/>
            <a:chOff x="1535383" y="5714634"/>
            <a:chExt cx="100965" cy="1973580"/>
          </a:xfrm>
        </p:grpSpPr>
        <p:sp>
          <p:nvSpPr>
            <p:cNvPr id="7" name="object 7" descr=""/>
            <p:cNvSpPr/>
            <p:nvPr/>
          </p:nvSpPr>
          <p:spPr>
            <a:xfrm>
              <a:off x="1585643" y="5714634"/>
              <a:ext cx="0" cy="1883410"/>
            </a:xfrm>
            <a:custGeom>
              <a:avLst/>
              <a:gdLst/>
              <a:ahLst/>
              <a:cxnLst/>
              <a:rect l="l" t="t" r="r" b="b"/>
              <a:pathLst>
                <a:path w="0" h="1883409">
                  <a:moveTo>
                    <a:pt x="0" y="0"/>
                  </a:moveTo>
                  <a:lnTo>
                    <a:pt x="0" y="1872586"/>
                  </a:lnTo>
                  <a:lnTo>
                    <a:pt x="0" y="188305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35383" y="758722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6606609" y="2813608"/>
            <a:ext cx="9657080" cy="4020820"/>
            <a:chOff x="6606609" y="2813608"/>
            <a:chExt cx="9657080" cy="4020820"/>
          </a:xfrm>
        </p:grpSpPr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6028" y="2860813"/>
              <a:ext cx="8958572" cy="397346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606609" y="4689353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959851" y="463909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5809633" y="467888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6162879" y="462862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3602610" y="2824079"/>
              <a:ext cx="1359535" cy="385445"/>
            </a:xfrm>
            <a:custGeom>
              <a:avLst/>
              <a:gdLst/>
              <a:ahLst/>
              <a:cxnLst/>
              <a:rect l="l" t="t" r="r" b="b"/>
              <a:pathLst>
                <a:path w="1359534" h="385444">
                  <a:moveTo>
                    <a:pt x="0" y="384867"/>
                  </a:moveTo>
                  <a:lnTo>
                    <a:pt x="69452" y="376505"/>
                  </a:lnTo>
                  <a:lnTo>
                    <a:pt x="127691" y="368802"/>
                  </a:lnTo>
                  <a:lnTo>
                    <a:pt x="185125" y="360619"/>
                  </a:lnTo>
                  <a:lnTo>
                    <a:pt x="241755" y="351956"/>
                  </a:lnTo>
                  <a:lnTo>
                    <a:pt x="297580" y="342813"/>
                  </a:lnTo>
                  <a:lnTo>
                    <a:pt x="352601" y="333190"/>
                  </a:lnTo>
                  <a:lnTo>
                    <a:pt x="406817" y="323086"/>
                  </a:lnTo>
                  <a:lnTo>
                    <a:pt x="460228" y="312503"/>
                  </a:lnTo>
                  <a:lnTo>
                    <a:pt x="512835" y="301439"/>
                  </a:lnTo>
                  <a:lnTo>
                    <a:pt x="564637" y="289895"/>
                  </a:lnTo>
                  <a:lnTo>
                    <a:pt x="615634" y="277871"/>
                  </a:lnTo>
                  <a:lnTo>
                    <a:pt x="665827" y="265367"/>
                  </a:lnTo>
                  <a:lnTo>
                    <a:pt x="715215" y="252383"/>
                  </a:lnTo>
                  <a:lnTo>
                    <a:pt x="763799" y="238918"/>
                  </a:lnTo>
                  <a:lnTo>
                    <a:pt x="811577" y="224973"/>
                  </a:lnTo>
                  <a:lnTo>
                    <a:pt x="858552" y="210549"/>
                  </a:lnTo>
                  <a:lnTo>
                    <a:pt x="904721" y="195644"/>
                  </a:lnTo>
                  <a:lnTo>
                    <a:pt x="950087" y="180259"/>
                  </a:lnTo>
                  <a:lnTo>
                    <a:pt x="994647" y="164393"/>
                  </a:lnTo>
                  <a:lnTo>
                    <a:pt x="1038403" y="148048"/>
                  </a:lnTo>
                  <a:lnTo>
                    <a:pt x="1081354" y="131222"/>
                  </a:lnTo>
                  <a:lnTo>
                    <a:pt x="1123501" y="113917"/>
                  </a:lnTo>
                  <a:lnTo>
                    <a:pt x="1164843" y="96131"/>
                  </a:lnTo>
                  <a:lnTo>
                    <a:pt x="1205380" y="77865"/>
                  </a:lnTo>
                  <a:lnTo>
                    <a:pt x="1245113" y="59119"/>
                  </a:lnTo>
                  <a:lnTo>
                    <a:pt x="1284041" y="39893"/>
                  </a:lnTo>
                  <a:lnTo>
                    <a:pt x="1322165" y="20186"/>
                  </a:lnTo>
                  <a:lnTo>
                    <a:pt x="135948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3513096" y="3157845"/>
              <a:ext cx="105410" cy="100330"/>
            </a:xfrm>
            <a:custGeom>
              <a:avLst/>
              <a:gdLst/>
              <a:ahLst/>
              <a:cxnLst/>
              <a:rect l="l" t="t" r="r" b="b"/>
              <a:pathLst>
                <a:path w="105409" h="100329">
                  <a:moveTo>
                    <a:pt x="94447" y="0"/>
                  </a:moveTo>
                  <a:lnTo>
                    <a:pt x="0" y="60903"/>
                  </a:lnTo>
                  <a:lnTo>
                    <a:pt x="105389" y="99922"/>
                  </a:lnTo>
                  <a:lnTo>
                    <a:pt x="944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680206" y="7860326"/>
            <a:ext cx="890079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-120">
                <a:solidFill>
                  <a:srgbClr val="FFFFFF"/>
                </a:solidFill>
                <a:latin typeface="Andale Mono"/>
                <a:cs typeface="Andale Mono"/>
              </a:rPr>
              <a:t>[batch_size,</a:t>
            </a:r>
            <a:r>
              <a:rPr dirty="0" sz="2850" spc="-27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width,</a:t>
            </a:r>
            <a:r>
              <a:rPr dirty="0" sz="2850" spc="-26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height,</a:t>
            </a:r>
            <a:r>
              <a:rPr dirty="0" sz="2850" spc="-26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14">
                <a:solidFill>
                  <a:srgbClr val="FFFFFF"/>
                </a:solidFill>
                <a:latin typeface="Andale Mono"/>
                <a:cs typeface="Andale Mono"/>
              </a:rPr>
              <a:t>colour_channels]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6684843" y="7819659"/>
            <a:ext cx="2589530" cy="629920"/>
          </a:xfrm>
          <a:prstGeom prst="rect">
            <a:avLst/>
          </a:prstGeom>
          <a:solidFill>
            <a:srgbClr val="000000"/>
          </a:solidFill>
          <a:ln w="31412">
            <a:solidFill>
              <a:srgbClr val="61D836"/>
            </a:solidFill>
          </a:ln>
        </p:spPr>
        <p:txBody>
          <a:bodyPr wrap="square" lIns="0" tIns="57785" rIns="0" bIns="0" rtlCol="0" vert="horz">
            <a:spAutoFit/>
          </a:bodyPr>
          <a:lstStyle/>
          <a:p>
            <a:pPr marL="180340">
              <a:lnSpc>
                <a:spcPct val="100000"/>
              </a:lnSpc>
              <a:spcBef>
                <a:spcPts val="455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Shape</a:t>
            </a:r>
            <a:r>
              <a:rPr dirty="0" sz="2850" spc="-28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>
                <a:solidFill>
                  <a:srgbClr val="FFFFFF"/>
                </a:solidFill>
                <a:latin typeface="Andale Mono"/>
                <a:cs typeface="Andale Mono"/>
              </a:rPr>
              <a:t>=</a:t>
            </a:r>
            <a:r>
              <a:rPr dirty="0" sz="2850" spc="-28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Andale Mono"/>
                <a:cs typeface="Andale Mono"/>
              </a:rPr>
              <a:t>[3]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19" name="object 19" descr=""/>
          <p:cNvSpPr txBox="1"/>
          <p:nvPr/>
        </p:nvSpPr>
        <p:spPr>
          <a:xfrm rot="120000">
            <a:off x="6461264" y="7534364"/>
            <a:ext cx="3972948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45"/>
              </a:lnSpc>
            </a:pP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(gets</a:t>
            </a:r>
            <a:r>
              <a:rPr dirty="0" baseline="1133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represented</a:t>
            </a:r>
            <a:r>
              <a:rPr dirty="0" sz="2450" spc="-3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401" sz="3675" b="1">
                <a:solidFill>
                  <a:srgbClr val="FFFFFF"/>
                </a:solidFill>
                <a:latin typeface="Bradley Hand"/>
                <a:cs typeface="Bradley Hand"/>
              </a:rPr>
              <a:t>as</a:t>
            </a:r>
            <a:r>
              <a:rPr dirty="0" baseline="-3401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401" sz="3675" b="1">
                <a:solidFill>
                  <a:srgbClr val="FFFFFF"/>
                </a:solidFill>
                <a:latin typeface="Bradley Hand"/>
                <a:cs typeface="Bradley Hand"/>
              </a:rPr>
              <a:t>a</a:t>
            </a:r>
            <a:r>
              <a:rPr dirty="0" baseline="-3401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4535" sz="3675" spc="-15" b="1">
                <a:solidFill>
                  <a:srgbClr val="FFFFFF"/>
                </a:solidFill>
                <a:latin typeface="Bradley Hand"/>
                <a:cs typeface="Bradley Hand"/>
              </a:rPr>
              <a:t>tensor)</a:t>
            </a:r>
            <a:endParaRPr baseline="-4535" sz="3675">
              <a:latin typeface="Bradley Hand"/>
              <a:cs typeface="Bradley Hand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437003" y="3508419"/>
            <a:ext cx="5254625" cy="937894"/>
          </a:xfrm>
          <a:prstGeom prst="rect">
            <a:avLst/>
          </a:prstGeom>
        </p:spPr>
        <p:txBody>
          <a:bodyPr wrap="square" lIns="0" tIns="1143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2050" spc="-25">
                <a:solidFill>
                  <a:srgbClr val="FFFFFF"/>
                </a:solidFill>
                <a:latin typeface="Arial"/>
                <a:cs typeface="Arial"/>
              </a:rPr>
              <a:t>224</a:t>
            </a:r>
            <a:endParaRPr sz="2050">
              <a:latin typeface="Arial"/>
              <a:cs typeface="Arial"/>
            </a:endParaRPr>
          </a:p>
          <a:p>
            <a:pPr marL="1609725">
              <a:lnSpc>
                <a:spcPct val="100000"/>
              </a:lnSpc>
              <a:spcBef>
                <a:spcPts val="980"/>
              </a:spcBef>
            </a:pPr>
            <a:r>
              <a:rPr dirty="0" sz="2450" spc="-110">
                <a:solidFill>
                  <a:srgbClr val="FFFFFF"/>
                </a:solidFill>
                <a:latin typeface="Andale Mono"/>
                <a:cs typeface="Andale Mono"/>
              </a:rPr>
              <a:t>[[0.31,</a:t>
            </a:r>
            <a:r>
              <a:rPr dirty="0" sz="2450" spc="-25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95">
                <a:solidFill>
                  <a:srgbClr val="FFFFFF"/>
                </a:solidFill>
                <a:latin typeface="Andale Mono"/>
                <a:cs typeface="Andale Mono"/>
              </a:rPr>
              <a:t>0.62,</a:t>
            </a:r>
            <a:r>
              <a:rPr dirty="0" sz="2450" spc="-23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80">
                <a:solidFill>
                  <a:srgbClr val="FFFFFF"/>
                </a:solidFill>
                <a:latin typeface="Andale Mono"/>
                <a:cs typeface="Andale Mono"/>
              </a:rPr>
              <a:t>0.44…],</a:t>
            </a:r>
            <a:endParaRPr sz="2450">
              <a:latin typeface="Andale Mono"/>
              <a:cs typeface="Andale Mono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878124" y="4001297"/>
            <a:ext cx="1570990" cy="100965"/>
            <a:chOff x="878124" y="4001297"/>
            <a:chExt cx="1570990" cy="100965"/>
          </a:xfrm>
        </p:grpSpPr>
        <p:sp>
          <p:nvSpPr>
            <p:cNvPr id="22" name="object 22" descr=""/>
            <p:cNvSpPr/>
            <p:nvPr/>
          </p:nvSpPr>
          <p:spPr>
            <a:xfrm>
              <a:off x="878124" y="4051557"/>
              <a:ext cx="1480820" cy="0"/>
            </a:xfrm>
            <a:custGeom>
              <a:avLst/>
              <a:gdLst/>
              <a:ahLst/>
              <a:cxnLst/>
              <a:rect l="l" t="t" r="r" b="b"/>
              <a:pathLst>
                <a:path w="1480820" h="0">
                  <a:moveTo>
                    <a:pt x="0" y="0"/>
                  </a:moveTo>
                  <a:lnTo>
                    <a:pt x="1470112" y="0"/>
                  </a:lnTo>
                  <a:lnTo>
                    <a:pt x="148058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348236" y="400129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647800" y="4154927"/>
            <a:ext cx="100965" cy="1207135"/>
            <a:chOff x="647800" y="4154927"/>
            <a:chExt cx="100965" cy="1207135"/>
          </a:xfrm>
        </p:grpSpPr>
        <p:sp>
          <p:nvSpPr>
            <p:cNvPr id="25" name="object 25" descr=""/>
            <p:cNvSpPr/>
            <p:nvPr/>
          </p:nvSpPr>
          <p:spPr>
            <a:xfrm>
              <a:off x="698061" y="4154927"/>
              <a:ext cx="0" cy="1116965"/>
            </a:xfrm>
            <a:custGeom>
              <a:avLst/>
              <a:gdLst/>
              <a:ahLst/>
              <a:cxnLst/>
              <a:rect l="l" t="t" r="r" b="b"/>
              <a:pathLst>
                <a:path w="0" h="1116964">
                  <a:moveTo>
                    <a:pt x="0" y="0"/>
                  </a:moveTo>
                  <a:lnTo>
                    <a:pt x="0" y="1106001"/>
                  </a:lnTo>
                  <a:lnTo>
                    <a:pt x="0" y="1116472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47800" y="526092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77042" y="4577339"/>
            <a:ext cx="45847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-25">
                <a:solidFill>
                  <a:srgbClr val="FFFFFF"/>
                </a:solidFill>
                <a:latin typeface="Arial"/>
                <a:cs typeface="Arial"/>
              </a:rPr>
              <a:t>224</a:t>
            </a:r>
            <a:endParaRPr sz="205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902362" y="8518641"/>
            <a:ext cx="5626735" cy="1477645"/>
          </a:xfrm>
          <a:prstGeom prst="rect">
            <a:avLst/>
          </a:prstGeom>
          <a:solidFill>
            <a:srgbClr val="000000"/>
          </a:solidFill>
          <a:ln w="31412">
            <a:solidFill>
              <a:srgbClr val="61D836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25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Shape</a:t>
            </a:r>
            <a:r>
              <a:rPr dirty="0" sz="2850" spc="-31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>
                <a:solidFill>
                  <a:srgbClr val="FFFFFF"/>
                </a:solidFill>
                <a:latin typeface="Andale Mono"/>
                <a:cs typeface="Andale Mono"/>
              </a:rPr>
              <a:t>=</a:t>
            </a:r>
            <a:r>
              <a:rPr dirty="0" sz="2850" spc="-31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[None,</a:t>
            </a:r>
            <a:r>
              <a:rPr dirty="0" sz="2850" spc="-31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70">
                <a:solidFill>
                  <a:srgbClr val="FFFFFF"/>
                </a:solidFill>
                <a:latin typeface="Andale Mono"/>
                <a:cs typeface="Andale Mono"/>
              </a:rPr>
              <a:t>224,</a:t>
            </a:r>
            <a:r>
              <a:rPr dirty="0" sz="2850" spc="-31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70">
                <a:solidFill>
                  <a:srgbClr val="FFFFFF"/>
                </a:solidFill>
                <a:latin typeface="Andale Mono"/>
                <a:cs typeface="Andale Mono"/>
              </a:rPr>
              <a:t>224,</a:t>
            </a:r>
            <a:r>
              <a:rPr dirty="0" sz="2850" spc="-31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Andale Mono"/>
                <a:cs typeface="Andale Mono"/>
              </a:rPr>
              <a:t>3]</a:t>
            </a:r>
            <a:endParaRPr sz="2850">
              <a:latin typeface="Andale Mono"/>
              <a:cs typeface="Andale Mono"/>
            </a:endParaRPr>
          </a:p>
          <a:p>
            <a:pPr algn="ctr" marR="394970">
              <a:lnSpc>
                <a:spcPct val="100000"/>
              </a:lnSpc>
              <a:spcBef>
                <a:spcPts val="740"/>
              </a:spcBef>
            </a:pPr>
            <a:r>
              <a:rPr dirty="0" sz="2450" spc="8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245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Shape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>
                <a:solidFill>
                  <a:srgbClr val="FFFFFF"/>
                </a:solidFill>
                <a:latin typeface="Andale Mono"/>
                <a:cs typeface="Andale Mono"/>
              </a:rPr>
              <a:t>=</a:t>
            </a:r>
            <a:r>
              <a:rPr dirty="0" sz="2850" spc="-32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70">
                <a:solidFill>
                  <a:srgbClr val="FFFFFF"/>
                </a:solidFill>
                <a:latin typeface="Andale Mono"/>
                <a:cs typeface="Andale Mono"/>
              </a:rPr>
              <a:t>[32,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70">
                <a:solidFill>
                  <a:srgbClr val="FFFFFF"/>
                </a:solidFill>
                <a:latin typeface="Andale Mono"/>
                <a:cs typeface="Andale Mono"/>
              </a:rPr>
              <a:t>224,</a:t>
            </a:r>
            <a:r>
              <a:rPr dirty="0" sz="2850" spc="-32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70">
                <a:solidFill>
                  <a:srgbClr val="FFFFFF"/>
                </a:solidFill>
                <a:latin typeface="Andale Mono"/>
                <a:cs typeface="Andale Mono"/>
              </a:rPr>
              <a:t>224,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Andale Mono"/>
                <a:cs typeface="Andale Mono"/>
              </a:rPr>
              <a:t>3]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6406172" y="4452265"/>
            <a:ext cx="31388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05">
                <a:solidFill>
                  <a:srgbClr val="FFFFFF"/>
                </a:solidFill>
                <a:latin typeface="Andale Mono"/>
                <a:cs typeface="Andale Mono"/>
              </a:rPr>
              <a:t>[0.00,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95">
                <a:solidFill>
                  <a:srgbClr val="61D836"/>
                </a:solidFill>
                <a:latin typeface="Andale Mono"/>
                <a:cs typeface="Andale Mono"/>
              </a:rPr>
              <a:t>0.97</a:t>
            </a:r>
            <a:r>
              <a:rPr dirty="0" sz="2450" spc="-95">
                <a:solidFill>
                  <a:srgbClr val="FFFFFF"/>
                </a:solidFill>
                <a:latin typeface="Andale Mono"/>
                <a:cs typeface="Andale Mono"/>
              </a:rPr>
              <a:t>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70">
                <a:solidFill>
                  <a:srgbClr val="FFFFFF"/>
                </a:solidFill>
                <a:latin typeface="Andale Mono"/>
                <a:cs typeface="Andale Mono"/>
              </a:rPr>
              <a:t>0.03]</a:t>
            </a:r>
            <a:endParaRPr sz="2450">
              <a:latin typeface="Andale Mono"/>
              <a:cs typeface="Andale Mono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74076" y="3897338"/>
            <a:ext cx="418835" cy="418835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13039" y="3897338"/>
            <a:ext cx="418835" cy="418835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596090" y="3897338"/>
            <a:ext cx="418835" cy="418835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632386" y="4458994"/>
            <a:ext cx="418835" cy="418835"/>
          </a:xfrm>
          <a:prstGeom prst="rect">
            <a:avLst/>
          </a:prstGeom>
        </p:spPr>
      </p:pic>
      <p:grpSp>
        <p:nvGrpSpPr>
          <p:cNvPr id="34" name="object 34" descr=""/>
          <p:cNvGrpSpPr/>
          <p:nvPr/>
        </p:nvGrpSpPr>
        <p:grpSpPr>
          <a:xfrm>
            <a:off x="17929045" y="5711690"/>
            <a:ext cx="100965" cy="1979295"/>
            <a:chOff x="17929045" y="5711690"/>
            <a:chExt cx="100965" cy="1979295"/>
          </a:xfrm>
        </p:grpSpPr>
        <p:sp>
          <p:nvSpPr>
            <p:cNvPr id="35" name="object 35" descr=""/>
            <p:cNvSpPr/>
            <p:nvPr/>
          </p:nvSpPr>
          <p:spPr>
            <a:xfrm>
              <a:off x="17979305" y="5711690"/>
              <a:ext cx="0" cy="1889125"/>
            </a:xfrm>
            <a:custGeom>
              <a:avLst/>
              <a:gdLst/>
              <a:ahLst/>
              <a:cxnLst/>
              <a:rect l="l" t="t" r="r" b="b"/>
              <a:pathLst>
                <a:path w="0" h="1889125">
                  <a:moveTo>
                    <a:pt x="0" y="0"/>
                  </a:moveTo>
                  <a:lnTo>
                    <a:pt x="0" y="1878476"/>
                  </a:lnTo>
                  <a:lnTo>
                    <a:pt x="0" y="188894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7929045" y="759016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 rot="21420000">
            <a:off x="16171234" y="5038280"/>
            <a:ext cx="3376985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7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(prediction</a:t>
            </a:r>
            <a:r>
              <a:rPr dirty="0" sz="2450" spc="-2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spc="-15" b="1">
                <a:solidFill>
                  <a:srgbClr val="FFFFFF"/>
                </a:solidFill>
                <a:latin typeface="Bradley Hand"/>
                <a:cs typeface="Bradley Hand"/>
              </a:rPr>
              <a:t>probabilities)</a:t>
            </a:r>
            <a:endParaRPr baseline="2267" sz="3675">
              <a:latin typeface="Bradley Hand"/>
              <a:cs typeface="Bradley Hand"/>
            </a:endParaRPr>
          </a:p>
        </p:txBody>
      </p:sp>
      <p:sp>
        <p:nvSpPr>
          <p:cNvPr id="38" name="object 38" descr=""/>
          <p:cNvSpPr txBox="1"/>
          <p:nvPr/>
        </p:nvSpPr>
        <p:spPr>
          <a:xfrm rot="21420000">
            <a:off x="3338090" y="10140274"/>
            <a:ext cx="3849524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(32 is a very common </a:t>
            </a:r>
            <a:r>
              <a:rPr dirty="0" sz="2450" spc="-20" b="1">
                <a:solidFill>
                  <a:srgbClr val="FFFFFF"/>
                </a:solidFill>
                <a:latin typeface="Bradley Hand"/>
                <a:cs typeface="Bradley Hand"/>
              </a:rPr>
              <a:t>batch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39" name="object 39" descr=""/>
          <p:cNvSpPr txBox="1"/>
          <p:nvPr/>
        </p:nvSpPr>
        <p:spPr>
          <a:xfrm rot="21420000">
            <a:off x="4911378" y="10497264"/>
            <a:ext cx="740574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0"/>
              </a:lnSpc>
            </a:pP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size)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9927954" y="9453110"/>
            <a:ext cx="6162040" cy="98679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531495" marR="5080" indent="-519430">
              <a:lnSpc>
                <a:spcPts val="3710"/>
              </a:lnSpc>
              <a:spcBef>
                <a:spcPts val="345"/>
              </a:spcBef>
            </a:pP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vary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depending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5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you’re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working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Arial"/>
                <a:cs typeface="Arial"/>
              </a:rPr>
              <a:t>on.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16295859" y="8590409"/>
            <a:ext cx="1760855" cy="1297940"/>
            <a:chOff x="16295859" y="8590409"/>
            <a:chExt cx="1760855" cy="1297940"/>
          </a:xfrm>
        </p:grpSpPr>
        <p:sp>
          <p:nvSpPr>
            <p:cNvPr id="42" name="object 42" descr=""/>
            <p:cNvSpPr/>
            <p:nvPr/>
          </p:nvSpPr>
          <p:spPr>
            <a:xfrm>
              <a:off x="16306330" y="8680455"/>
              <a:ext cx="1699895" cy="1197610"/>
            </a:xfrm>
            <a:custGeom>
              <a:avLst/>
              <a:gdLst/>
              <a:ahLst/>
              <a:cxnLst/>
              <a:rect l="l" t="t" r="r" b="b"/>
              <a:pathLst>
                <a:path w="1699894" h="1197609">
                  <a:moveTo>
                    <a:pt x="0" y="1197192"/>
                  </a:moveTo>
                  <a:lnTo>
                    <a:pt x="69385" y="1184703"/>
                  </a:lnTo>
                  <a:lnTo>
                    <a:pt x="137327" y="1171660"/>
                  </a:lnTo>
                  <a:lnTo>
                    <a:pt x="203824" y="1158061"/>
                  </a:lnTo>
                  <a:lnTo>
                    <a:pt x="268876" y="1143908"/>
                  </a:lnTo>
                  <a:lnTo>
                    <a:pt x="332485" y="1129200"/>
                  </a:lnTo>
                  <a:lnTo>
                    <a:pt x="394649" y="1113937"/>
                  </a:lnTo>
                  <a:lnTo>
                    <a:pt x="455368" y="1098120"/>
                  </a:lnTo>
                  <a:lnTo>
                    <a:pt x="514643" y="1081747"/>
                  </a:lnTo>
                  <a:lnTo>
                    <a:pt x="572474" y="1064820"/>
                  </a:lnTo>
                  <a:lnTo>
                    <a:pt x="628861" y="1047338"/>
                  </a:lnTo>
                  <a:lnTo>
                    <a:pt x="683803" y="1029301"/>
                  </a:lnTo>
                  <a:lnTo>
                    <a:pt x="737300" y="1010709"/>
                  </a:lnTo>
                  <a:lnTo>
                    <a:pt x="789354" y="991563"/>
                  </a:lnTo>
                  <a:lnTo>
                    <a:pt x="839962" y="971862"/>
                  </a:lnTo>
                  <a:lnTo>
                    <a:pt x="889127" y="951605"/>
                  </a:lnTo>
                  <a:lnTo>
                    <a:pt x="936847" y="930794"/>
                  </a:lnTo>
                  <a:lnTo>
                    <a:pt x="983123" y="909429"/>
                  </a:lnTo>
                  <a:lnTo>
                    <a:pt x="1027954" y="887508"/>
                  </a:lnTo>
                  <a:lnTo>
                    <a:pt x="1071342" y="865033"/>
                  </a:lnTo>
                  <a:lnTo>
                    <a:pt x="1113284" y="842003"/>
                  </a:lnTo>
                  <a:lnTo>
                    <a:pt x="1153783" y="818418"/>
                  </a:lnTo>
                  <a:lnTo>
                    <a:pt x="1192837" y="794278"/>
                  </a:lnTo>
                  <a:lnTo>
                    <a:pt x="1230446" y="769583"/>
                  </a:lnTo>
                  <a:lnTo>
                    <a:pt x="1266611" y="744334"/>
                  </a:lnTo>
                  <a:lnTo>
                    <a:pt x="1301332" y="718530"/>
                  </a:lnTo>
                  <a:lnTo>
                    <a:pt x="1334609" y="692171"/>
                  </a:lnTo>
                  <a:lnTo>
                    <a:pt x="1366441" y="665257"/>
                  </a:lnTo>
                  <a:lnTo>
                    <a:pt x="1396828" y="637788"/>
                  </a:lnTo>
                  <a:lnTo>
                    <a:pt x="1425772" y="609765"/>
                  </a:lnTo>
                  <a:lnTo>
                    <a:pt x="1453271" y="581187"/>
                  </a:lnTo>
                  <a:lnTo>
                    <a:pt x="1479325" y="552053"/>
                  </a:lnTo>
                  <a:lnTo>
                    <a:pt x="1503936" y="522366"/>
                  </a:lnTo>
                  <a:lnTo>
                    <a:pt x="1548823" y="461325"/>
                  </a:lnTo>
                  <a:lnTo>
                    <a:pt x="1587933" y="398066"/>
                  </a:lnTo>
                  <a:lnTo>
                    <a:pt x="1621265" y="332587"/>
                  </a:lnTo>
                  <a:lnTo>
                    <a:pt x="1648820" y="264889"/>
                  </a:lnTo>
                  <a:lnTo>
                    <a:pt x="1670597" y="194972"/>
                  </a:lnTo>
                  <a:lnTo>
                    <a:pt x="1686597" y="122836"/>
                  </a:lnTo>
                  <a:lnTo>
                    <a:pt x="1696820" y="48480"/>
                  </a:lnTo>
                  <a:lnTo>
                    <a:pt x="1699764" y="10470"/>
                  </a:lnTo>
                  <a:lnTo>
                    <a:pt x="1699862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7955840" y="8590409"/>
              <a:ext cx="100965" cy="101600"/>
            </a:xfrm>
            <a:custGeom>
              <a:avLst/>
              <a:gdLst/>
              <a:ahLst/>
              <a:cxnLst/>
              <a:rect l="l" t="t" r="r" b="b"/>
              <a:pathLst>
                <a:path w="100965" h="101600">
                  <a:moveTo>
                    <a:pt x="51192" y="0"/>
                  </a:moveTo>
                  <a:lnTo>
                    <a:pt x="0" y="100050"/>
                  </a:lnTo>
                  <a:lnTo>
                    <a:pt x="100520" y="100982"/>
                  </a:lnTo>
                  <a:lnTo>
                    <a:pt x="511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 descr=""/>
          <p:cNvGrpSpPr/>
          <p:nvPr/>
        </p:nvGrpSpPr>
        <p:grpSpPr>
          <a:xfrm>
            <a:off x="7660192" y="9585135"/>
            <a:ext cx="2061845" cy="302260"/>
            <a:chOff x="7660192" y="9585135"/>
            <a:chExt cx="2061845" cy="302260"/>
          </a:xfrm>
        </p:grpSpPr>
        <p:sp>
          <p:nvSpPr>
            <p:cNvPr id="45" name="object 45" descr=""/>
            <p:cNvSpPr/>
            <p:nvPr/>
          </p:nvSpPr>
          <p:spPr>
            <a:xfrm>
              <a:off x="7741501" y="9626017"/>
              <a:ext cx="1970405" cy="250825"/>
            </a:xfrm>
            <a:custGeom>
              <a:avLst/>
              <a:gdLst/>
              <a:ahLst/>
              <a:cxnLst/>
              <a:rect l="l" t="t" r="r" b="b"/>
              <a:pathLst>
                <a:path w="1970404" h="250825">
                  <a:moveTo>
                    <a:pt x="1969912" y="250754"/>
                  </a:moveTo>
                  <a:lnTo>
                    <a:pt x="1891672" y="246303"/>
                  </a:lnTo>
                  <a:lnTo>
                    <a:pt x="1814905" y="241753"/>
                  </a:lnTo>
                  <a:lnTo>
                    <a:pt x="1739609" y="237105"/>
                  </a:lnTo>
                  <a:lnTo>
                    <a:pt x="1665786" y="232359"/>
                  </a:lnTo>
                  <a:lnTo>
                    <a:pt x="1593435" y="227515"/>
                  </a:lnTo>
                  <a:lnTo>
                    <a:pt x="1522556" y="222573"/>
                  </a:lnTo>
                  <a:lnTo>
                    <a:pt x="1453150" y="217533"/>
                  </a:lnTo>
                  <a:lnTo>
                    <a:pt x="1385215" y="212395"/>
                  </a:lnTo>
                  <a:lnTo>
                    <a:pt x="1318753" y="207160"/>
                  </a:lnTo>
                  <a:lnTo>
                    <a:pt x="1253763" y="201826"/>
                  </a:lnTo>
                  <a:lnTo>
                    <a:pt x="1190246" y="196394"/>
                  </a:lnTo>
                  <a:lnTo>
                    <a:pt x="1128200" y="190864"/>
                  </a:lnTo>
                  <a:lnTo>
                    <a:pt x="1067627" y="185236"/>
                  </a:lnTo>
                  <a:lnTo>
                    <a:pt x="1008526" y="179510"/>
                  </a:lnTo>
                  <a:lnTo>
                    <a:pt x="950897" y="173686"/>
                  </a:lnTo>
                  <a:lnTo>
                    <a:pt x="894740" y="167764"/>
                  </a:lnTo>
                  <a:lnTo>
                    <a:pt x="840056" y="161744"/>
                  </a:lnTo>
                  <a:lnTo>
                    <a:pt x="786844" y="155626"/>
                  </a:lnTo>
                  <a:lnTo>
                    <a:pt x="735104" y="149410"/>
                  </a:lnTo>
                  <a:lnTo>
                    <a:pt x="684836" y="143096"/>
                  </a:lnTo>
                  <a:lnTo>
                    <a:pt x="636041" y="136684"/>
                  </a:lnTo>
                  <a:lnTo>
                    <a:pt x="588718" y="130174"/>
                  </a:lnTo>
                  <a:lnTo>
                    <a:pt x="542867" y="123566"/>
                  </a:lnTo>
                  <a:lnTo>
                    <a:pt x="498488" y="116860"/>
                  </a:lnTo>
                  <a:lnTo>
                    <a:pt x="455581" y="110056"/>
                  </a:lnTo>
                  <a:lnTo>
                    <a:pt x="414147" y="103154"/>
                  </a:lnTo>
                  <a:lnTo>
                    <a:pt x="374185" y="96154"/>
                  </a:lnTo>
                  <a:lnTo>
                    <a:pt x="335695" y="89056"/>
                  </a:lnTo>
                  <a:lnTo>
                    <a:pt x="263132" y="74566"/>
                  </a:lnTo>
                  <a:lnTo>
                    <a:pt x="196458" y="59683"/>
                  </a:lnTo>
                  <a:lnTo>
                    <a:pt x="135672" y="44409"/>
                  </a:lnTo>
                  <a:lnTo>
                    <a:pt x="80776" y="28743"/>
                  </a:lnTo>
                  <a:lnTo>
                    <a:pt x="31768" y="12685"/>
                  </a:lnTo>
                  <a:lnTo>
                    <a:pt x="9473" y="4508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7660192" y="9585135"/>
              <a:ext cx="112395" cy="90805"/>
            </a:xfrm>
            <a:custGeom>
              <a:avLst/>
              <a:gdLst/>
              <a:ahLst/>
              <a:cxnLst/>
              <a:rect l="l" t="t" r="r" b="b"/>
              <a:pathLst>
                <a:path w="112395" h="90804">
                  <a:moveTo>
                    <a:pt x="112364" y="0"/>
                  </a:moveTo>
                  <a:lnTo>
                    <a:pt x="0" y="2183"/>
                  </a:lnTo>
                  <a:lnTo>
                    <a:pt x="69164" y="90764"/>
                  </a:lnTo>
                  <a:lnTo>
                    <a:pt x="1123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1811036" y="1616086"/>
            <a:ext cx="5185410" cy="48768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baseline="-2267" sz="3675" b="1">
                <a:solidFill>
                  <a:srgbClr val="FFFFFF"/>
                </a:solidFill>
                <a:latin typeface="Bradley Hand"/>
                <a:cs typeface="Bradley Hand"/>
              </a:rPr>
              <a:t>(for</a:t>
            </a:r>
            <a:r>
              <a:rPr dirty="0" baseline="-2267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1133" sz="3675" b="1">
                <a:solidFill>
                  <a:srgbClr val="FFFFFF"/>
                </a:solidFill>
                <a:latin typeface="Bradley Hand"/>
                <a:cs typeface="Bradley Hand"/>
              </a:rPr>
              <a:t>an</a:t>
            </a:r>
            <a:r>
              <a:rPr dirty="0" baseline="-1133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image</a:t>
            </a:r>
            <a:r>
              <a:rPr dirty="0" sz="2450" spc="-4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classification</a:t>
            </a:r>
            <a:r>
              <a:rPr dirty="0" baseline="2267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6802" sz="3675" spc="-15" b="1">
                <a:solidFill>
                  <a:srgbClr val="FFFFFF"/>
                </a:solidFill>
                <a:latin typeface="Bradley Hand"/>
                <a:cs typeface="Bradley Hand"/>
              </a:rPr>
              <a:t>example)</a:t>
            </a:r>
            <a:endParaRPr baseline="6802" sz="3675">
              <a:latin typeface="Bradley Hand"/>
              <a:cs typeface="Bradley Hand"/>
            </a:endParaRPr>
          </a:p>
        </p:txBody>
      </p:sp>
      <p:pic>
        <p:nvPicPr>
          <p:cNvPr id="48" name="object 4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4415" y="4217732"/>
            <a:ext cx="1312206" cy="1233431"/>
          </a:xfrm>
          <a:prstGeom prst="rect">
            <a:avLst/>
          </a:prstGeom>
        </p:spPr>
      </p:pic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3394840" y="-196799"/>
            <a:ext cx="16045180" cy="2887980"/>
          </a:xfrm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pc="350"/>
              <a:t>Input</a:t>
            </a:r>
            <a:r>
              <a:rPr dirty="0" spc="-975"/>
              <a:t> </a:t>
            </a:r>
            <a:r>
              <a:rPr dirty="0" spc="185"/>
              <a:t>and</a:t>
            </a:r>
            <a:r>
              <a:rPr dirty="0" spc="-975"/>
              <a:t> </a:t>
            </a:r>
            <a:r>
              <a:rPr dirty="0" spc="625"/>
              <a:t>output</a:t>
            </a:r>
            <a:r>
              <a:rPr dirty="0" spc="-969"/>
              <a:t> </a:t>
            </a:r>
            <a:r>
              <a:rPr dirty="0" spc="-10"/>
              <a:t>shapes</a:t>
            </a:r>
          </a:p>
          <a:p>
            <a:pPr marL="10608310" marR="5080" indent="-2155825">
              <a:lnSpc>
                <a:spcPts val="4670"/>
              </a:lnSpc>
              <a:spcBef>
                <a:spcPts val="855"/>
              </a:spcBef>
            </a:pPr>
            <a:r>
              <a:rPr dirty="0" sz="4100" b="1">
                <a:solidFill>
                  <a:srgbClr val="61D836"/>
                </a:solidFill>
                <a:latin typeface="Bradley Hand"/>
                <a:cs typeface="Bradley Hand"/>
              </a:rPr>
              <a:t>We’re</a:t>
            </a:r>
            <a:r>
              <a:rPr dirty="0" sz="4100" spc="5" b="1">
                <a:solidFill>
                  <a:srgbClr val="61D836"/>
                </a:solidFill>
                <a:latin typeface="Bradley Hand"/>
                <a:cs typeface="Bradley Hand"/>
              </a:rPr>
              <a:t> </a:t>
            </a:r>
            <a:r>
              <a:rPr dirty="0" sz="4100" b="1">
                <a:solidFill>
                  <a:srgbClr val="61D836"/>
                </a:solidFill>
                <a:latin typeface="Bradley Hand"/>
                <a:cs typeface="Bradley Hand"/>
              </a:rPr>
              <a:t>going</a:t>
            </a:r>
            <a:r>
              <a:rPr dirty="0" sz="4100" spc="5" b="1">
                <a:solidFill>
                  <a:srgbClr val="61D836"/>
                </a:solidFill>
                <a:latin typeface="Bradley Hand"/>
                <a:cs typeface="Bradley Hand"/>
              </a:rPr>
              <a:t> </a:t>
            </a:r>
            <a:r>
              <a:rPr dirty="0" sz="4100" b="1">
                <a:solidFill>
                  <a:srgbClr val="61D836"/>
                </a:solidFill>
                <a:latin typeface="Bradley Hand"/>
                <a:cs typeface="Bradley Hand"/>
              </a:rPr>
              <a:t>to</a:t>
            </a:r>
            <a:r>
              <a:rPr dirty="0" sz="4100" spc="5" b="1">
                <a:solidFill>
                  <a:srgbClr val="61D836"/>
                </a:solidFill>
                <a:latin typeface="Bradley Hand"/>
                <a:cs typeface="Bradley Hand"/>
              </a:rPr>
              <a:t> </a:t>
            </a:r>
            <a:r>
              <a:rPr dirty="0" sz="4100" b="1">
                <a:solidFill>
                  <a:srgbClr val="61D836"/>
                </a:solidFill>
                <a:latin typeface="Bradley Hand"/>
                <a:cs typeface="Bradley Hand"/>
              </a:rPr>
              <a:t>be</a:t>
            </a:r>
            <a:r>
              <a:rPr dirty="0" sz="4100" spc="5" b="1">
                <a:solidFill>
                  <a:srgbClr val="61D836"/>
                </a:solidFill>
                <a:latin typeface="Bradley Hand"/>
                <a:cs typeface="Bradley Hand"/>
              </a:rPr>
              <a:t> </a:t>
            </a:r>
            <a:r>
              <a:rPr dirty="0" sz="4100" b="1">
                <a:solidFill>
                  <a:srgbClr val="61D836"/>
                </a:solidFill>
                <a:latin typeface="Bradley Hand"/>
                <a:cs typeface="Bradley Hand"/>
              </a:rPr>
              <a:t>building</a:t>
            </a:r>
            <a:r>
              <a:rPr dirty="0" sz="4100" spc="5" b="1">
                <a:solidFill>
                  <a:srgbClr val="61D836"/>
                </a:solidFill>
                <a:latin typeface="Bradley Hand"/>
                <a:cs typeface="Bradley Hand"/>
              </a:rPr>
              <a:t> </a:t>
            </a:r>
            <a:r>
              <a:rPr dirty="0" sz="4100" spc="-20" b="1">
                <a:solidFill>
                  <a:srgbClr val="61D836"/>
                </a:solidFill>
                <a:latin typeface="Bradley Hand"/>
                <a:cs typeface="Bradley Hand"/>
              </a:rPr>
              <a:t>CNNs </a:t>
            </a:r>
            <a:r>
              <a:rPr dirty="0" sz="4100" b="1">
                <a:solidFill>
                  <a:srgbClr val="61D836"/>
                </a:solidFill>
                <a:latin typeface="Bradley Hand"/>
                <a:cs typeface="Bradley Hand"/>
              </a:rPr>
              <a:t>to</a:t>
            </a:r>
            <a:r>
              <a:rPr dirty="0" sz="4100" spc="-5" b="1">
                <a:solidFill>
                  <a:srgbClr val="61D836"/>
                </a:solidFill>
                <a:latin typeface="Bradley Hand"/>
                <a:cs typeface="Bradley Hand"/>
              </a:rPr>
              <a:t> </a:t>
            </a:r>
            <a:r>
              <a:rPr dirty="0" sz="4100" b="1">
                <a:solidFill>
                  <a:srgbClr val="61D836"/>
                </a:solidFill>
                <a:latin typeface="Bradley Hand"/>
                <a:cs typeface="Bradley Hand"/>
              </a:rPr>
              <a:t>do</a:t>
            </a:r>
            <a:r>
              <a:rPr dirty="0" sz="4100" spc="5" b="1">
                <a:solidFill>
                  <a:srgbClr val="61D836"/>
                </a:solidFill>
                <a:latin typeface="Bradley Hand"/>
                <a:cs typeface="Bradley Hand"/>
              </a:rPr>
              <a:t> </a:t>
            </a:r>
            <a:r>
              <a:rPr dirty="0" sz="4100" b="1">
                <a:solidFill>
                  <a:srgbClr val="61D836"/>
                </a:solidFill>
                <a:latin typeface="Bradley Hand"/>
                <a:cs typeface="Bradley Hand"/>
              </a:rPr>
              <a:t>this</a:t>
            </a:r>
            <a:r>
              <a:rPr dirty="0" sz="4100" spc="5" b="1">
                <a:solidFill>
                  <a:srgbClr val="61D836"/>
                </a:solidFill>
                <a:latin typeface="Bradley Hand"/>
                <a:cs typeface="Bradley Hand"/>
              </a:rPr>
              <a:t> </a:t>
            </a:r>
            <a:r>
              <a:rPr dirty="0" sz="4100" spc="-10" b="1">
                <a:solidFill>
                  <a:srgbClr val="61D836"/>
                </a:solidFill>
                <a:latin typeface="Bradley Hand"/>
                <a:cs typeface="Bradley Hand"/>
              </a:rPr>
              <a:t>part!</a:t>
            </a:r>
            <a:endParaRPr sz="4100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03_pytorch_computer_vision_better_images</dc:title>
  <dcterms:created xsi:type="dcterms:W3CDTF">2023-01-27T05:54:58Z</dcterms:created>
  <dcterms:modified xsi:type="dcterms:W3CDTF">2023-01-27T05:54:58Z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2022-04-23T00:00:00Z</vt:filetime>
  </property>
  <property fmtid="{D5CDD505-2E9C-101B-9397-08002B2CF9AE}" pid="3" name="Creator">
    <vt:lpwstr>Keynote</vt:lpwstr>
  </property>
  <property fmtid="{D5CDD505-2E9C-101B-9397-08002B2CF9AE}" pid="4" name="LastSaved">
    <vt:filetime>2023-01-27T00:00:00Z</vt:filetime>
  </property>
  <property fmtid="{D5CDD505-2E9C-101B-9397-08002B2CF9AE}" pid="5" name="Producer">
    <vt:lpwstr>macOS Version 12.3 (Build 21E230) Quartz PDFContext</vt:lpwstr>
  </property>
</Properties>
</file>